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2"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Merriweather Sans"/>
      <p:regular r:id="rId33"/>
      <p:bold r:id="rId34"/>
      <p:italic r:id="rId35"/>
      <p:boldItalic r:id="rId36"/>
    </p:embeddedFont>
    <p:embeddedFont>
      <p:font typeface="Libre Franklin"/>
      <p:regular r:id="rId37"/>
      <p:bold r:id="rId38"/>
      <p:italic r:id="rId39"/>
      <p:boldItalic r:id="rId40"/>
    </p:embeddedFont>
    <p:embeddedFont>
      <p:font typeface="Roboto"/>
      <p:regular r:id="rId41"/>
      <p:bold r:id="rId42"/>
      <p:italic r:id="rId43"/>
      <p:boldItalic r:id="rId44"/>
    </p:embeddedFont>
    <p:embeddedFont>
      <p:font typeface="Montserrat"/>
      <p:regular r:id="rId45"/>
      <p:bold r:id="rId46"/>
      <p:italic r:id="rId47"/>
      <p:boldItalic r:id="rId48"/>
    </p:embeddedFont>
    <p:embeddedFont>
      <p:font typeface="Inter"/>
      <p:regular r:id="rId49"/>
      <p:bold r:id="rId50"/>
    </p:embeddedFont>
    <p:embeddedFont>
      <p:font typeface="Montserrat Medium"/>
      <p:regular r:id="rId51"/>
      <p:bold r:id="rId52"/>
      <p:italic r:id="rId53"/>
      <p:boldItalic r:id="rId54"/>
    </p:embeddedFont>
    <p:embeddedFont>
      <p:font typeface="Helvetica Neue Light"/>
      <p:regular r:id="rId55"/>
      <p:bold r:id="rId56"/>
      <p:italic r:id="rId57"/>
      <p:boldItalic r:id="rId58"/>
    </p:embeddedFont>
    <p:embeddedFont>
      <p:font typeface="Century Gothic"/>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3" roundtripDataSignature="AMtx7mj3jiIupTbu3gwkt6oq0i2S005V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breFranklin-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Inter-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MerriweatherSans-regular.fntdata"/><Relationship Id="rId32" Type="http://schemas.openxmlformats.org/officeDocument/2006/relationships/slide" Target="slides/slide25.xml"/><Relationship Id="rId35" Type="http://schemas.openxmlformats.org/officeDocument/2006/relationships/font" Target="fonts/MerriweatherSans-italic.fntdata"/><Relationship Id="rId34" Type="http://schemas.openxmlformats.org/officeDocument/2006/relationships/font" Target="fonts/MerriweatherSans-bold.fntdata"/><Relationship Id="rId37" Type="http://schemas.openxmlformats.org/officeDocument/2006/relationships/font" Target="fonts/LibreFranklin-regular.fntdata"/><Relationship Id="rId36" Type="http://schemas.openxmlformats.org/officeDocument/2006/relationships/font" Target="fonts/MerriweatherSans-boldItalic.fntdata"/><Relationship Id="rId39" Type="http://schemas.openxmlformats.org/officeDocument/2006/relationships/font" Target="fonts/LibreFranklin-italic.fntdata"/><Relationship Id="rId38" Type="http://schemas.openxmlformats.org/officeDocument/2006/relationships/font" Target="fonts/LibreFranklin-bold.fntdata"/><Relationship Id="rId62" Type="http://schemas.openxmlformats.org/officeDocument/2006/relationships/font" Target="fonts/CenturyGothic-boldItalic.fntdata"/><Relationship Id="rId61" Type="http://schemas.openxmlformats.org/officeDocument/2006/relationships/font" Target="fonts/CenturyGothic-italic.fntdata"/><Relationship Id="rId20" Type="http://schemas.openxmlformats.org/officeDocument/2006/relationships/slide" Target="slides/slide13.xml"/><Relationship Id="rId63" Type="http://customschemas.google.com/relationships/presentationmetadata" Target="meta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CenturyGothic-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Medium-regular.fntdata"/><Relationship Id="rId50" Type="http://schemas.openxmlformats.org/officeDocument/2006/relationships/font" Target="fonts/Inter-bold.fntdata"/><Relationship Id="rId53" Type="http://schemas.openxmlformats.org/officeDocument/2006/relationships/font" Target="fonts/MontserratMedium-italic.fntdata"/><Relationship Id="rId52" Type="http://schemas.openxmlformats.org/officeDocument/2006/relationships/font" Target="fonts/MontserratMedium-bold.fntdata"/><Relationship Id="rId11" Type="http://schemas.openxmlformats.org/officeDocument/2006/relationships/slide" Target="slides/slide4.xml"/><Relationship Id="rId55" Type="http://schemas.openxmlformats.org/officeDocument/2006/relationships/font" Target="fonts/HelveticaNeueLight-regular.fntdata"/><Relationship Id="rId10" Type="http://schemas.openxmlformats.org/officeDocument/2006/relationships/slide" Target="slides/slide3.xml"/><Relationship Id="rId54" Type="http://schemas.openxmlformats.org/officeDocument/2006/relationships/font" Target="fonts/MontserratMedium-boldItalic.fntdata"/><Relationship Id="rId13" Type="http://schemas.openxmlformats.org/officeDocument/2006/relationships/slide" Target="slides/slide6.xml"/><Relationship Id="rId57" Type="http://schemas.openxmlformats.org/officeDocument/2006/relationships/font" Target="fonts/HelveticaNeueLight-italic.fntdata"/><Relationship Id="rId12" Type="http://schemas.openxmlformats.org/officeDocument/2006/relationships/slide" Target="slides/slide5.xml"/><Relationship Id="rId56" Type="http://schemas.openxmlformats.org/officeDocument/2006/relationships/font" Target="fonts/HelveticaNeueLight-bold.fntdata"/><Relationship Id="rId15" Type="http://schemas.openxmlformats.org/officeDocument/2006/relationships/slide" Target="slides/slide8.xml"/><Relationship Id="rId59" Type="http://schemas.openxmlformats.org/officeDocument/2006/relationships/font" Target="fonts/CenturyGothic-regular.fntdata"/><Relationship Id="rId14" Type="http://schemas.openxmlformats.org/officeDocument/2006/relationships/slide" Target="slides/slide7.xml"/><Relationship Id="rId58" Type="http://schemas.openxmlformats.org/officeDocument/2006/relationships/font" Target="fonts/HelveticaNeueLigh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sz="2200">
                <a:solidFill>
                  <a:schemeClr val="dk1"/>
                </a:solidFill>
                <a:latin typeface="Merriweather Sans"/>
                <a:ea typeface="Merriweather Sans"/>
                <a:cs typeface="Merriweather Sans"/>
                <a:sym typeface="Merriweather Sans"/>
              </a:rPr>
              <a:t>Good morning - Thanks for invite  XYZ for organizing. I’m XYZ and XYZ is also here from ISAIC.</a:t>
            </a:r>
            <a:endParaRPr sz="2200">
              <a:solidFill>
                <a:schemeClr val="dk1"/>
              </a:solidFill>
              <a:latin typeface="Merriweather Sans"/>
              <a:ea typeface="Merriweather Sans"/>
              <a:cs typeface="Merriweather Sans"/>
              <a:sym typeface="Merriweather Sans"/>
            </a:endParaRPr>
          </a:p>
          <a:p>
            <a:pPr indent="0" lvl="0" marL="0" rtl="0" algn="l">
              <a:lnSpc>
                <a:spcPct val="100000"/>
              </a:lnSpc>
              <a:spcBef>
                <a:spcPts val="0"/>
              </a:spcBef>
              <a:spcAft>
                <a:spcPts val="0"/>
              </a:spcAft>
              <a:buSzPts val="1100"/>
              <a:buNone/>
            </a:pPr>
            <a:r>
              <a:t/>
            </a:r>
            <a:endParaRPr sz="2200">
              <a:solidFill>
                <a:schemeClr val="dk1"/>
              </a:solidFill>
              <a:latin typeface="Merriweather Sans"/>
              <a:ea typeface="Merriweather Sans"/>
              <a:cs typeface="Merriweather Sans"/>
              <a:sym typeface="Merriweather Sans"/>
            </a:endParaRPr>
          </a:p>
          <a:p>
            <a:pPr indent="0" lvl="0" marL="0" rtl="0" algn="l">
              <a:lnSpc>
                <a:spcPct val="100000"/>
              </a:lnSpc>
              <a:spcBef>
                <a:spcPts val="0"/>
              </a:spcBef>
              <a:spcAft>
                <a:spcPts val="0"/>
              </a:spcAft>
              <a:buSzPts val="1100"/>
              <a:buNone/>
            </a:pPr>
            <a:r>
              <a:rPr lang="en" sz="2200">
                <a:solidFill>
                  <a:schemeClr val="dk1"/>
                </a:solidFill>
                <a:latin typeface="Merriweather Sans"/>
                <a:ea typeface="Merriweather Sans"/>
                <a:cs typeface="Merriweather Sans"/>
                <a:sym typeface="Merriweather Sans"/>
              </a:rPr>
              <a:t>It seems there XYZ in audience - please say hi in chat and tell us which area you’re from, what you most want to learn today. And feel free to use chat to ask questions anytime.</a:t>
            </a:r>
            <a:endParaRPr sz="2200">
              <a:solidFill>
                <a:schemeClr val="dk1"/>
              </a:solidFill>
              <a:latin typeface="Merriweather Sans"/>
              <a:ea typeface="Merriweather Sans"/>
              <a:cs typeface="Merriweather Sans"/>
              <a:sym typeface="Merriweather Sans"/>
            </a:endParaRPr>
          </a:p>
          <a:p>
            <a:pPr indent="0" lvl="0" marL="0" rtl="0" algn="l">
              <a:lnSpc>
                <a:spcPct val="100000"/>
              </a:lnSpc>
              <a:spcBef>
                <a:spcPts val="0"/>
              </a:spcBef>
              <a:spcAft>
                <a:spcPts val="0"/>
              </a:spcAft>
              <a:buSzPts val="1100"/>
              <a:buNone/>
            </a:pPr>
            <a:r>
              <a:rPr lang="en" sz="2200">
                <a:solidFill>
                  <a:schemeClr val="dk1"/>
                </a:solidFill>
                <a:latin typeface="Merriweather Sans"/>
                <a:ea typeface="Merriweather Sans"/>
                <a:cs typeface="Merriweather Sans"/>
                <a:sym typeface="Merriweather Sans"/>
              </a:rPr>
              <a:t> </a:t>
            </a:r>
            <a:endParaRPr sz="2200">
              <a:solidFill>
                <a:schemeClr val="dk1"/>
              </a:solidFill>
              <a:latin typeface="Merriweather Sans"/>
              <a:ea typeface="Merriweather Sans"/>
              <a:cs typeface="Merriweather Sans"/>
              <a:sym typeface="Merriweather Sans"/>
            </a:endParaRPr>
          </a:p>
          <a:p>
            <a:pPr indent="0" lvl="0" marL="0" rtl="0" algn="l">
              <a:lnSpc>
                <a:spcPct val="100000"/>
              </a:lnSpc>
              <a:spcBef>
                <a:spcPts val="0"/>
              </a:spcBef>
              <a:spcAft>
                <a:spcPts val="0"/>
              </a:spcAft>
              <a:buSzPts val="1100"/>
              <a:buNone/>
            </a:pPr>
            <a:r>
              <a:rPr lang="en" sz="2200">
                <a:solidFill>
                  <a:schemeClr val="dk1"/>
                </a:solidFill>
                <a:latin typeface="Merriweather Sans"/>
                <a:ea typeface="Merriweather Sans"/>
                <a:cs typeface="Merriweather Sans"/>
                <a:sym typeface="Merriweather Sans"/>
              </a:rPr>
              <a:t>The presentation is about 15mins - a quick introduction then the Why? What? Who? of ISAIC. Then questions - the frequently asked questions or yours directly</a:t>
            </a:r>
            <a:endParaRPr sz="2200">
              <a:solidFill>
                <a:schemeClr val="dk1"/>
              </a:solidFill>
              <a:latin typeface="Merriweather Sans"/>
              <a:ea typeface="Merriweather Sans"/>
              <a:cs typeface="Merriweather Sans"/>
              <a:sym typeface="Merriweather Sans"/>
            </a:endParaRPr>
          </a:p>
          <a:p>
            <a:pPr indent="0" lvl="0" marL="0" rtl="0" algn="l">
              <a:lnSpc>
                <a:spcPct val="100000"/>
              </a:lnSpc>
              <a:spcBef>
                <a:spcPts val="0"/>
              </a:spcBef>
              <a:spcAft>
                <a:spcPts val="0"/>
              </a:spcAft>
              <a:buSzPts val="1100"/>
              <a:buNone/>
            </a:pPr>
            <a:r>
              <a:t/>
            </a:r>
            <a:endParaRPr sz="1600"/>
          </a:p>
        </p:txBody>
      </p:sp>
      <p:sp>
        <p:nvSpPr>
          <p:cNvPr id="237" name="Google Shape;23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aafbcb24f_0_5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daafbcb24f_0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sz="1800"/>
              <a:t>Because time is money, particularly for the time strapped CEO and CTO of a start-up. ISAIC means </a:t>
            </a:r>
            <a:endParaRPr sz="1800"/>
          </a:p>
          <a:p>
            <a:pPr indent="0" lvl="0" marL="0" rtl="0" algn="l">
              <a:lnSpc>
                <a:spcPct val="100000"/>
              </a:lnSpc>
              <a:spcBef>
                <a:spcPts val="0"/>
              </a:spcBef>
              <a:spcAft>
                <a:spcPts val="0"/>
              </a:spcAft>
              <a:buSzPts val="1100"/>
              <a:buNone/>
            </a:pPr>
            <a:r>
              <a:t/>
            </a:r>
            <a:endParaRPr sz="1800"/>
          </a:p>
          <a:p>
            <a:pPr indent="-342900" lvl="0" marL="457200" rtl="0" algn="l">
              <a:lnSpc>
                <a:spcPct val="100000"/>
              </a:lnSpc>
              <a:spcBef>
                <a:spcPts val="0"/>
              </a:spcBef>
              <a:spcAft>
                <a:spcPts val="0"/>
              </a:spcAft>
              <a:buSzPts val="1800"/>
              <a:buChar char="-"/>
            </a:pPr>
            <a:r>
              <a:rPr lang="en" sz="1800"/>
              <a:t>accelerated compute time</a:t>
            </a:r>
            <a:endParaRPr sz="1800"/>
          </a:p>
          <a:p>
            <a:pPr indent="-342900" lvl="0" marL="457200" rtl="0" algn="l">
              <a:lnSpc>
                <a:spcPct val="100000"/>
              </a:lnSpc>
              <a:spcBef>
                <a:spcPts val="0"/>
              </a:spcBef>
              <a:spcAft>
                <a:spcPts val="0"/>
              </a:spcAft>
              <a:buSzPts val="1800"/>
              <a:buChar char="-"/>
            </a:pPr>
            <a:r>
              <a:rPr lang="en" sz="1800"/>
              <a:t>valuable IT tasks, less maintenance</a:t>
            </a:r>
            <a:endParaRPr sz="1800"/>
          </a:p>
          <a:p>
            <a:pPr indent="-342900" lvl="0" marL="457200" rtl="0" algn="l">
              <a:lnSpc>
                <a:spcPct val="100000"/>
              </a:lnSpc>
              <a:spcBef>
                <a:spcPts val="0"/>
              </a:spcBef>
              <a:spcAft>
                <a:spcPts val="0"/>
              </a:spcAft>
              <a:buSzPts val="1800"/>
              <a:buChar char="-"/>
            </a:pPr>
            <a:r>
              <a:rPr lang="en" sz="1800"/>
              <a:t>fast failure (lots of testing)</a:t>
            </a:r>
            <a:endParaRPr sz="1800"/>
          </a:p>
          <a:p>
            <a:pPr indent="-342900" lvl="0" marL="457200" rtl="0" algn="l">
              <a:lnSpc>
                <a:spcPct val="100000"/>
              </a:lnSpc>
              <a:spcBef>
                <a:spcPts val="0"/>
              </a:spcBef>
              <a:spcAft>
                <a:spcPts val="0"/>
              </a:spcAft>
              <a:buSzPts val="1800"/>
              <a:buChar char="-"/>
            </a:pPr>
            <a:r>
              <a:rPr lang="en" sz="1800"/>
              <a:t>people to talk to (AI skills, systems, security skills, domain skills, tech skills, hardware knowledge, etc) + researchers + you TDA’s add the business skills)</a:t>
            </a:r>
            <a:endParaRPr sz="1800"/>
          </a:p>
          <a:p>
            <a:pPr indent="-342900" lvl="0" marL="457200" rtl="0" algn="l">
              <a:lnSpc>
                <a:spcPct val="100000"/>
              </a:lnSpc>
              <a:spcBef>
                <a:spcPts val="0"/>
              </a:spcBef>
              <a:spcAft>
                <a:spcPts val="0"/>
              </a:spcAft>
              <a:buSzPts val="1800"/>
              <a:buChar char="-"/>
            </a:pPr>
            <a:r>
              <a:rPr lang="en" sz="1800"/>
              <a:t>people resources (students, experts, various disciplines &amp; skills)</a:t>
            </a:r>
            <a:endParaRPr sz="1800"/>
          </a:p>
        </p:txBody>
      </p:sp>
      <p:sp>
        <p:nvSpPr>
          <p:cNvPr id="408" name="Google Shape;408;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aafbcb24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daafbcb24f_0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solidFill>
                  <a:schemeClr val="dk1"/>
                </a:solidFill>
              </a:rPr>
              <a:t>Higher Education Community Vendor Assessment Toolkit (HECVAT) and NIST cloud standards checklist</a:t>
            </a:r>
            <a:endParaRPr sz="1800">
              <a:solidFill>
                <a:schemeClr val="dk1"/>
              </a:solidFill>
            </a:endParaRPr>
          </a:p>
          <a:p>
            <a:pPr indent="0" lvl="0" marL="0" rtl="0" algn="l">
              <a:lnSpc>
                <a:spcPct val="100000"/>
              </a:lnSpc>
              <a:spcBef>
                <a:spcPts val="0"/>
              </a:spcBef>
              <a:spcAft>
                <a:spcPts val="0"/>
              </a:spcAft>
              <a:buSzPts val="1100"/>
              <a:buNone/>
            </a:pPr>
            <a:r>
              <a:t/>
            </a:r>
            <a:endParaRPr sz="18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This matters because a typical SME would not be able to undertake the time or cost to do this type of security assessment</a:t>
            </a:r>
            <a:endParaRPr sz="18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Yet its high value when they have clients who want the guarantees such as in health, defense, industrial or just about any industry </a:t>
            </a:r>
            <a:endParaRPr sz="1800">
              <a:solidFill>
                <a:schemeClr val="dk1"/>
              </a:solidFill>
            </a:endParaRPr>
          </a:p>
          <a:p>
            <a:pPr indent="0" lvl="0" marL="457200" rtl="0" algn="l">
              <a:lnSpc>
                <a:spcPct val="100000"/>
              </a:lnSpc>
              <a:spcBef>
                <a:spcPts val="0"/>
              </a:spcBef>
              <a:spcAft>
                <a:spcPts val="0"/>
              </a:spcAft>
              <a:buSzPts val="1100"/>
              <a:buNone/>
            </a:pPr>
            <a:r>
              <a:rPr lang="en" sz="1800">
                <a:solidFill>
                  <a:schemeClr val="dk1"/>
                </a:solidFill>
              </a:rPr>
              <a:t>(one of our clients told us, ISAIC gave us, as a 5 person start-up, the credibility, scalability, security and reputation of the University to actually have a conversation with a large defense client in US)</a:t>
            </a:r>
            <a:endParaRPr sz="1800">
              <a:solidFill>
                <a:schemeClr val="dk1"/>
              </a:solidFill>
            </a:endParaRPr>
          </a:p>
          <a:p>
            <a:pPr indent="0" lvl="0" marL="0" rtl="0" algn="l">
              <a:lnSpc>
                <a:spcPct val="100000"/>
              </a:lnSpc>
              <a:spcBef>
                <a:spcPts val="0"/>
              </a:spcBef>
              <a:spcAft>
                <a:spcPts val="0"/>
              </a:spcAft>
              <a:buSzPts val="1100"/>
              <a:buNone/>
            </a:pPr>
            <a:r>
              <a:t/>
            </a:r>
            <a:endParaRPr sz="18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Also, a large time and expense to maintain not to mention the policies, protocols for which the U has the required professionals in place. Thus ISAIC, taking an SME perspective, structure and culture can leverage this to benefit start-ups and SMEs</a:t>
            </a:r>
            <a:endParaRPr sz="1800">
              <a:solidFill>
                <a:schemeClr val="dk1"/>
              </a:solidFill>
            </a:endParaRPr>
          </a:p>
          <a:p>
            <a:pPr indent="0" lvl="0" marL="0" rtl="0" algn="l">
              <a:lnSpc>
                <a:spcPct val="100000"/>
              </a:lnSpc>
              <a:spcBef>
                <a:spcPts val="0"/>
              </a:spcBef>
              <a:spcAft>
                <a:spcPts val="0"/>
              </a:spcAft>
              <a:buSzPts val="1100"/>
              <a:buNone/>
            </a:pPr>
            <a:r>
              <a:t/>
            </a:r>
            <a:endParaRPr sz="18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IP also of big mention; we are clear that we are environment only. We do not take a position in IP. The benefit is for the companies.</a:t>
            </a:r>
            <a:endParaRPr sz="18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aafbcb24f_0_60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Think we’ve established our SME focus yet here we’ll get into examples</a:t>
            </a:r>
            <a:endParaRPr sz="1800"/>
          </a:p>
        </p:txBody>
      </p:sp>
      <p:sp>
        <p:nvSpPr>
          <p:cNvPr id="429" name="Google Shape;429;gdaafbcb24f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50"/>
              </a:spcBef>
              <a:spcAft>
                <a:spcPts val="0"/>
              </a:spcAft>
              <a:buClr>
                <a:schemeClr val="dk1"/>
              </a:buClr>
              <a:buSzPts val="1100"/>
              <a:buFont typeface="Arial"/>
              <a:buNone/>
            </a:pPr>
            <a:r>
              <a:rPr lang="en" sz="1800">
                <a:solidFill>
                  <a:schemeClr val="dk1"/>
                </a:solidFill>
              </a:rPr>
              <a:t>First is clients who are building AI for others to build AI. For these examples the speed and ability to scale (selling to larger clients or many clients matters)</a:t>
            </a:r>
            <a:endParaRPr sz="1800">
              <a:solidFill>
                <a:schemeClr val="dk1"/>
              </a:solidFill>
            </a:endParaRPr>
          </a:p>
          <a:p>
            <a:pPr indent="0" lvl="0" marL="0" rtl="0" algn="l">
              <a:lnSpc>
                <a:spcPct val="90000"/>
              </a:lnSpc>
              <a:spcBef>
                <a:spcPts val="750"/>
              </a:spcBef>
              <a:spcAft>
                <a:spcPts val="0"/>
              </a:spcAft>
              <a:buClr>
                <a:schemeClr val="dk1"/>
              </a:buClr>
              <a:buSzPts val="1100"/>
              <a:buFont typeface="Arial"/>
              <a:buNone/>
            </a:pPr>
            <a:r>
              <a:t/>
            </a:r>
            <a:endParaRPr b="1" sz="1800">
              <a:solidFill>
                <a:schemeClr val="dk1"/>
              </a:solidFill>
            </a:endParaRPr>
          </a:p>
          <a:p>
            <a:pPr indent="0" lvl="0" marL="0" rtl="0" algn="l">
              <a:lnSpc>
                <a:spcPct val="90000"/>
              </a:lnSpc>
              <a:spcBef>
                <a:spcPts val="750"/>
              </a:spcBef>
              <a:spcAft>
                <a:spcPts val="0"/>
              </a:spcAft>
              <a:buClr>
                <a:schemeClr val="dk1"/>
              </a:buClr>
              <a:buSzPts val="1100"/>
              <a:buFont typeface="Arial"/>
              <a:buNone/>
            </a:pPr>
            <a:r>
              <a:rPr b="1" lang="en" sz="1800">
                <a:solidFill>
                  <a:schemeClr val="dk1"/>
                </a:solidFill>
              </a:rPr>
              <a:t>Clinisys</a:t>
            </a:r>
            <a:r>
              <a:rPr lang="en" sz="1800">
                <a:solidFill>
                  <a:schemeClr val="dk1"/>
                </a:solidFill>
              </a:rPr>
              <a:t> - All the projects we are undertaking, we would not have dreamt of doing, but the speed  (compute power) makes it possible to do various projects and continue new streams of projects because they are going so quickly.</a:t>
            </a:r>
            <a:endParaRPr b="1" sz="1800" u="sng">
              <a:solidFill>
                <a:schemeClr val="dk1"/>
              </a:solidFill>
            </a:endParaRPr>
          </a:p>
          <a:p>
            <a:pPr indent="0" lvl="0" marL="0" rtl="0" algn="l">
              <a:lnSpc>
                <a:spcPct val="100000"/>
              </a:lnSpc>
              <a:spcBef>
                <a:spcPts val="0"/>
              </a:spcBef>
              <a:spcAft>
                <a:spcPts val="0"/>
              </a:spcAft>
              <a:buSzPts val="1100"/>
              <a:buNone/>
            </a:pPr>
            <a:r>
              <a:t/>
            </a:r>
            <a:endParaRPr b="1" sz="1800" u="sng">
              <a:solidFill>
                <a:schemeClr val="dk1"/>
              </a:solidFill>
            </a:endParaRPr>
          </a:p>
          <a:p>
            <a:pPr indent="0" lvl="0" marL="0" rtl="0" algn="l">
              <a:lnSpc>
                <a:spcPct val="100000"/>
              </a:lnSpc>
              <a:spcBef>
                <a:spcPts val="0"/>
              </a:spcBef>
              <a:spcAft>
                <a:spcPts val="0"/>
              </a:spcAft>
              <a:buSzPts val="1100"/>
              <a:buNone/>
            </a:pPr>
            <a:r>
              <a:rPr b="1" lang="en" sz="1800">
                <a:solidFill>
                  <a:schemeClr val="dk1"/>
                </a:solidFill>
              </a:rPr>
              <a:t>Stream </a:t>
            </a:r>
            <a:r>
              <a:rPr lang="en" sz="1800"/>
              <a:t> - </a:t>
            </a:r>
            <a:r>
              <a:rPr lang="en" sz="1800">
                <a:solidFill>
                  <a:schemeClr val="dk1"/>
                </a:solidFill>
              </a:rPr>
              <a:t>Builds credibility for us - leverage how this with the University has trust and how amii/ISAIC with us can all be perceived on a global stage (access to scalability within a trusted institution when we are so small)</a:t>
            </a:r>
            <a:endParaRPr sz="1800"/>
          </a:p>
          <a:p>
            <a:pPr indent="0" lvl="0" marL="0" rtl="0" algn="l">
              <a:lnSpc>
                <a:spcPct val="100000"/>
              </a:lnSpc>
              <a:spcBef>
                <a:spcPts val="0"/>
              </a:spcBef>
              <a:spcAft>
                <a:spcPts val="0"/>
              </a:spcAft>
              <a:buSzPts val="1100"/>
              <a:buNone/>
            </a:pPr>
            <a:r>
              <a:rPr lang="en" sz="1800">
                <a:solidFill>
                  <a:schemeClr val="dk1"/>
                </a:solidFill>
              </a:rPr>
              <a:t>Provides value as an Alberta advantage</a:t>
            </a:r>
            <a:endParaRPr sz="18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u="sng"/>
          </a:p>
          <a:p>
            <a:pPr indent="0" lvl="0" marL="0" rtl="0" algn="l">
              <a:lnSpc>
                <a:spcPct val="100000"/>
              </a:lnSpc>
              <a:spcBef>
                <a:spcPts val="0"/>
              </a:spcBef>
              <a:spcAft>
                <a:spcPts val="0"/>
              </a:spcAft>
              <a:buSzPts val="1100"/>
              <a:buNone/>
            </a:pPr>
            <a:r>
              <a:t/>
            </a:r>
            <a:endParaRPr u="sng"/>
          </a:p>
          <a:p>
            <a:pPr indent="0" lvl="0" marL="0" rtl="0" algn="l">
              <a:lnSpc>
                <a:spcPct val="100000"/>
              </a:lnSpc>
              <a:spcBef>
                <a:spcPts val="0"/>
              </a:spcBef>
              <a:spcAft>
                <a:spcPts val="0"/>
              </a:spcAft>
              <a:buSzPts val="1100"/>
              <a:buNone/>
            </a:pPr>
            <a:r>
              <a:t/>
            </a:r>
            <a:endParaRPr u="sng"/>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435" name="Google Shape;43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Software and tech companies who continue to test and develop new AI products and solutions or respond to clients needs (ie 24/7, new request)</a:t>
            </a:r>
            <a:endParaRPr sz="1800"/>
          </a:p>
          <a:p>
            <a:pPr indent="0" lvl="0" marL="0" rtl="0" algn="l">
              <a:lnSpc>
                <a:spcPct val="100000"/>
              </a:lnSpc>
              <a:spcBef>
                <a:spcPts val="0"/>
              </a:spcBef>
              <a:spcAft>
                <a:spcPts val="0"/>
              </a:spcAft>
              <a:buSzPts val="1100"/>
              <a:buNone/>
            </a:pPr>
            <a:r>
              <a:t/>
            </a:r>
            <a:endParaRPr sz="1800"/>
          </a:p>
          <a:p>
            <a:pPr indent="-342900" lvl="0" marL="457200" rtl="0" algn="l">
              <a:lnSpc>
                <a:spcPct val="100000"/>
              </a:lnSpc>
              <a:spcBef>
                <a:spcPts val="0"/>
              </a:spcBef>
              <a:spcAft>
                <a:spcPts val="0"/>
              </a:spcAft>
              <a:buSzPts val="1800"/>
              <a:buChar char="-"/>
            </a:pPr>
            <a:r>
              <a:rPr lang="en" sz="1800"/>
              <a:t>Using ML model to classify bulk satellite imagery into “ag land” and “ag land with clouds”</a:t>
            </a:r>
            <a:endParaRPr sz="1800"/>
          </a:p>
          <a:p>
            <a:pPr indent="-342900" lvl="0" marL="457200" rtl="0" algn="l">
              <a:lnSpc>
                <a:spcPct val="100000"/>
              </a:lnSpc>
              <a:spcBef>
                <a:spcPts val="0"/>
              </a:spcBef>
              <a:spcAft>
                <a:spcPts val="0"/>
              </a:spcAft>
              <a:buSzPts val="1800"/>
              <a:buChar char="-"/>
            </a:pPr>
            <a:r>
              <a:rPr lang="en" sz="1800"/>
              <a:t>Cloud cover can lead to inaccurate analysis and poor judgements for their clients</a:t>
            </a:r>
            <a:endParaRPr sz="1800"/>
          </a:p>
          <a:p>
            <a:pPr indent="-342900" lvl="0" marL="457200" rtl="0" algn="l">
              <a:lnSpc>
                <a:spcPct val="100000"/>
              </a:lnSpc>
              <a:spcBef>
                <a:spcPts val="0"/>
              </a:spcBef>
              <a:spcAft>
                <a:spcPts val="0"/>
              </a:spcAft>
              <a:buSzPts val="1800"/>
              <a:buChar char="-"/>
            </a:pPr>
            <a:r>
              <a:rPr lang="en" sz="1800"/>
              <a:t>“It has been really helpful to have on demand 24-7 access to large scale compute, instead of waiting in a queue.”</a:t>
            </a:r>
            <a:endParaRPr sz="1800"/>
          </a:p>
          <a:p>
            <a:pPr indent="-342900" lvl="0" marL="457200" rtl="0" algn="l">
              <a:lnSpc>
                <a:spcPct val="100000"/>
              </a:lnSpc>
              <a:spcBef>
                <a:spcPts val="0"/>
              </a:spcBef>
              <a:spcAft>
                <a:spcPts val="0"/>
              </a:spcAft>
              <a:buSzPts val="1800"/>
              <a:buChar char="-"/>
            </a:pPr>
            <a:r>
              <a:rPr lang="en" sz="1800"/>
              <a:t>The nature of ISAIC's offering made it easy to change satellite imagery providers and adapt the model to new styles of images quickly</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Also lots of companies emerging and DIY adopters of AI, they want to develop this capacity, have their own data, want to understand and reuse </a:t>
            </a:r>
            <a:endParaRPr sz="1800"/>
          </a:p>
        </p:txBody>
      </p:sp>
      <p:sp>
        <p:nvSpPr>
          <p:cNvPr id="449" name="Google Shape;44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50"/>
              </a:spcBef>
              <a:spcAft>
                <a:spcPts val="0"/>
              </a:spcAft>
              <a:buClr>
                <a:schemeClr val="dk1"/>
              </a:buClr>
              <a:buSzPts val="1100"/>
              <a:buFont typeface="Arial"/>
              <a:buNone/>
            </a:pPr>
            <a:r>
              <a:rPr lang="en" sz="1800">
                <a:solidFill>
                  <a:schemeClr val="dk1"/>
                </a:solidFill>
              </a:rPr>
              <a:t>Building new industry applications or new competencies in an industry</a:t>
            </a:r>
            <a:endParaRPr/>
          </a:p>
        </p:txBody>
      </p:sp>
      <p:sp>
        <p:nvSpPr>
          <p:cNvPr id="531" name="Google Shape;53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aafbcb24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50"/>
              </a:spcBef>
              <a:spcAft>
                <a:spcPts val="0"/>
              </a:spcAft>
              <a:buSzPts val="1100"/>
              <a:buNone/>
            </a:pPr>
            <a:r>
              <a:rPr lang="en" sz="1800">
                <a:solidFill>
                  <a:schemeClr val="dk1"/>
                </a:solidFill>
              </a:rPr>
              <a:t>We have data access, data storage, data accumulation and amplification examples; learning a lot here as we continue to grow which (maybe I can ask for your input) also the case for Alberta. </a:t>
            </a:r>
            <a:endParaRPr sz="1800">
              <a:solidFill>
                <a:schemeClr val="dk1"/>
              </a:solidFill>
            </a:endParaRPr>
          </a:p>
          <a:p>
            <a:pPr indent="0" lvl="0" marL="0" rtl="0" algn="l">
              <a:lnSpc>
                <a:spcPct val="90000"/>
              </a:lnSpc>
              <a:spcBef>
                <a:spcPts val="750"/>
              </a:spcBef>
              <a:spcAft>
                <a:spcPts val="0"/>
              </a:spcAft>
              <a:buSzPts val="1100"/>
              <a:buNone/>
            </a:pPr>
            <a:r>
              <a:t/>
            </a:r>
            <a:endParaRPr sz="1800">
              <a:solidFill>
                <a:schemeClr val="dk1"/>
              </a:solidFill>
            </a:endParaRPr>
          </a:p>
          <a:p>
            <a:pPr indent="0" lvl="0" marL="0" rtl="0" algn="l">
              <a:lnSpc>
                <a:spcPct val="90000"/>
              </a:lnSpc>
              <a:spcBef>
                <a:spcPts val="750"/>
              </a:spcBef>
              <a:spcAft>
                <a:spcPts val="0"/>
              </a:spcAft>
              <a:buSzPts val="1100"/>
              <a:buNone/>
            </a:pPr>
            <a:r>
              <a:rPr lang="en" sz="1800">
                <a:solidFill>
                  <a:schemeClr val="dk1"/>
                </a:solidFill>
              </a:rPr>
              <a:t>Makes me think of a comment from March when ITRC said “you need to build the value add for data” March 13,2021 </a:t>
            </a:r>
            <a:endParaRPr sz="18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Be the value added good versus the commodity</a:t>
            </a:r>
            <a:endParaRPr sz="1800">
              <a:solidFill>
                <a:schemeClr val="dk1"/>
              </a:solidFill>
            </a:endParaRPr>
          </a:p>
          <a:p>
            <a:pPr indent="0" lvl="0" marL="0" rtl="0" algn="l">
              <a:lnSpc>
                <a:spcPct val="100000"/>
              </a:lnSpc>
              <a:spcBef>
                <a:spcPts val="0"/>
              </a:spcBef>
              <a:spcAft>
                <a:spcPts val="0"/>
              </a:spcAft>
              <a:buSzPts val="1100"/>
              <a:buNone/>
            </a:pPr>
            <a:r>
              <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So we continue to ensure resources are available, to be flexible to unique needs of entrepreneurs/inventors with the vision and talent so they have a setting to collaborate with data and connect with researchers or peers </a:t>
            </a:r>
            <a:endParaRPr sz="1800"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u="sng">
              <a:solidFill>
                <a:schemeClr val="dk1"/>
              </a:solidFill>
            </a:endParaRPr>
          </a:p>
          <a:p>
            <a:pPr indent="0" lvl="0" marL="0" rtl="0" algn="l">
              <a:lnSpc>
                <a:spcPct val="100000"/>
              </a:lnSpc>
              <a:spcBef>
                <a:spcPts val="0"/>
              </a:spcBef>
              <a:spcAft>
                <a:spcPts val="0"/>
              </a:spcAft>
              <a:buSzPts val="1100"/>
              <a:buNone/>
            </a:pPr>
            <a:r>
              <a:t/>
            </a:r>
            <a:endParaRPr/>
          </a:p>
        </p:txBody>
      </p:sp>
      <p:sp>
        <p:nvSpPr>
          <p:cNvPr id="545" name="Google Shape;545;gdaafbcb24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aafbcb24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solidFill>
                  <a:schemeClr val="dk1"/>
                </a:solidFill>
              </a:rPr>
              <a:t>Some other use cases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For the entrepreneurial academics or their teams from any faculty (law, marketing, business, ag, health) or W.C. institution (definitely see as area for collaboration with AB Innovates)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AI instruction is a space we’ve found underresourced (considering huge growth 400+%) and the value for re-skilling, next graduates from any discipline</a:t>
            </a:r>
            <a:endParaRPr sz="1800">
              <a:solidFill>
                <a:schemeClr val="dk1"/>
              </a:solidFill>
            </a:endParaRPr>
          </a:p>
          <a:p>
            <a:pPr indent="0" lvl="0" marL="457200" rtl="0" algn="l">
              <a:lnSpc>
                <a:spcPct val="100000"/>
              </a:lnSpc>
              <a:spcBef>
                <a:spcPts val="0"/>
              </a:spcBef>
              <a:spcAft>
                <a:spcPts val="0"/>
              </a:spcAft>
              <a:buSzPts val="1100"/>
              <a:buNone/>
            </a:pPr>
            <a:r>
              <a:t/>
            </a:r>
            <a:endParaRPr sz="1800">
              <a:solidFill>
                <a:schemeClr val="dk1"/>
              </a:solidFill>
            </a:endParaRPr>
          </a:p>
        </p:txBody>
      </p:sp>
      <p:sp>
        <p:nvSpPr>
          <p:cNvPr id="555" name="Google Shape;555;gdaafbcb24f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dc3589dced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And we organize, co-organize, speak, sponsor and have various roles in events - the core question for our fit is whether it has applied tech or SME focus and serves local audience - that’s our niche.</a:t>
            </a:r>
            <a:endParaRPr/>
          </a:p>
        </p:txBody>
      </p:sp>
      <p:sp>
        <p:nvSpPr>
          <p:cNvPr id="579" name="Google Shape;579;gdc3589dced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solidFill>
                  <a:schemeClr val="dk1"/>
                </a:solidFill>
              </a:rPr>
              <a:t>To clarify, ISAIC, the acronym which stands for Industry Sandbox and AI Computing</a:t>
            </a:r>
            <a:endParaRPr sz="1800">
              <a:solidFill>
                <a:schemeClr val="dk1"/>
              </a:solidFill>
            </a:endParaRPr>
          </a:p>
          <a:p>
            <a:pPr indent="0" lvl="0" marL="0" rtl="0" algn="l">
              <a:lnSpc>
                <a:spcPct val="100000"/>
              </a:lnSpc>
              <a:spcBef>
                <a:spcPts val="0"/>
              </a:spcBef>
              <a:spcAft>
                <a:spcPts val="0"/>
              </a:spcAft>
              <a:buSzPts val="1100"/>
              <a:buNone/>
            </a:pPr>
            <a:r>
              <a:t/>
            </a:r>
            <a:endParaRPr sz="18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ISAIC is physically located (meaning the infrastructure and workstations) at the University of Alberta from where service is extended across campus, the province and Western Canada as a for benefit organization</a:t>
            </a:r>
            <a:endParaRPr sz="1800">
              <a:solidFill>
                <a:schemeClr val="dk1"/>
              </a:solidFill>
            </a:endParaRPr>
          </a:p>
          <a:p>
            <a:pPr indent="0" lvl="0" marL="0" rtl="0" algn="l">
              <a:lnSpc>
                <a:spcPct val="100000"/>
              </a:lnSpc>
              <a:spcBef>
                <a:spcPts val="0"/>
              </a:spcBef>
              <a:spcAft>
                <a:spcPts val="0"/>
              </a:spcAft>
              <a:buSzPts val="1100"/>
              <a:buNone/>
            </a:pPr>
            <a:r>
              <a:t/>
            </a:r>
            <a:endParaRPr sz="18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In short, we provide scalable, tailored, virtual computation and sandboxing environments with in person tech support that helps local companies on their AI adoption journey</a:t>
            </a:r>
            <a:endParaRPr sz="1800">
              <a:solidFill>
                <a:schemeClr val="dk1"/>
              </a:solidFill>
            </a:endParaRPr>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Some stats give some context on this our (and for many of you) market</a:t>
            </a:r>
            <a:endParaRPr sz="1800"/>
          </a:p>
          <a:p>
            <a:pPr indent="0" lvl="0" marL="0" rtl="0" algn="l">
              <a:lnSpc>
                <a:spcPct val="100000"/>
              </a:lnSpc>
              <a:spcBef>
                <a:spcPts val="0"/>
              </a:spcBef>
              <a:spcAft>
                <a:spcPts val="0"/>
              </a:spcAft>
              <a:buSzPts val="1100"/>
              <a:buNone/>
            </a:pPr>
            <a:r>
              <a:t/>
            </a:r>
            <a:endParaRPr sz="1800"/>
          </a:p>
          <a:p>
            <a:pPr indent="-342900" lvl="0" marL="457200" rtl="0" algn="l">
              <a:lnSpc>
                <a:spcPct val="100000"/>
              </a:lnSpc>
              <a:spcBef>
                <a:spcPts val="0"/>
              </a:spcBef>
              <a:spcAft>
                <a:spcPts val="0"/>
              </a:spcAft>
              <a:buSzPts val="1800"/>
              <a:buChar char="●"/>
            </a:pPr>
            <a:r>
              <a:rPr lang="en" sz="1800"/>
              <a:t>(Industry Canada, 2021) approx 340,000 SME’s in WC, making up </a:t>
            </a:r>
            <a:r>
              <a:rPr lang="en" sz="1800">
                <a:solidFill>
                  <a:schemeClr val="dk1"/>
                </a:solidFill>
              </a:rPr>
              <a:t>92% of the total Western Canadian workforce</a:t>
            </a:r>
            <a:endParaRPr sz="1800">
              <a:solidFill>
                <a:schemeClr val="dk1"/>
              </a:solidFill>
            </a:endParaRPr>
          </a:p>
          <a:p>
            <a:pPr indent="-342900" lvl="0" marL="457200" rtl="0" algn="l">
              <a:lnSpc>
                <a:spcPct val="100000"/>
              </a:lnSpc>
              <a:spcBef>
                <a:spcPts val="0"/>
              </a:spcBef>
              <a:spcAft>
                <a:spcPts val="0"/>
              </a:spcAft>
              <a:buSzPts val="1800"/>
              <a:buChar char="●"/>
            </a:pPr>
            <a:r>
              <a:rPr lang="en" sz="1800"/>
              <a:t>(Deloitte</a:t>
            </a:r>
            <a:r>
              <a:rPr lang="en" sz="1800">
                <a:solidFill>
                  <a:schemeClr val="dk1"/>
                </a:solidFill>
              </a:rPr>
              <a:t>) forecasted annual growth for rate for AI adoption in Canada through 2023 is 51.3% for SMEs </a:t>
            </a:r>
            <a:endParaRPr sz="1800">
              <a:solidFill>
                <a:schemeClr val="dk1"/>
              </a:solidFill>
            </a:endParaRPr>
          </a:p>
          <a:p>
            <a:pPr indent="-342900" lvl="0" marL="457200" marR="99433" rtl="0" algn="l">
              <a:lnSpc>
                <a:spcPct val="100000"/>
              </a:lnSpc>
              <a:spcBef>
                <a:spcPts val="0"/>
              </a:spcBef>
              <a:spcAft>
                <a:spcPts val="0"/>
              </a:spcAft>
              <a:buClr>
                <a:schemeClr val="dk1"/>
              </a:buClr>
              <a:buSzPts val="1800"/>
              <a:buChar char="●"/>
            </a:pPr>
            <a:r>
              <a:rPr lang="en" sz="1800">
                <a:solidFill>
                  <a:schemeClr val="dk1"/>
                </a:solidFill>
              </a:rPr>
              <a:t>(Industry Canada) new start-ups = every year an average of  96,000 SMEs’ are created in Canada. 80.5% of these survive past year 3 and 66.2% survive past year 5 </a:t>
            </a:r>
            <a:endParaRPr sz="1800">
              <a:solidFill>
                <a:schemeClr val="dk1"/>
              </a:solidFill>
            </a:endParaRPr>
          </a:p>
          <a:p>
            <a:pPr indent="0" lvl="0" marL="0" marR="99433" rtl="0" algn="l">
              <a:lnSpc>
                <a:spcPct val="100000"/>
              </a:lnSpc>
              <a:spcBef>
                <a:spcPts val="0"/>
              </a:spcBef>
              <a:spcAft>
                <a:spcPts val="0"/>
              </a:spcAft>
              <a:buSzPts val="1100"/>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(Alberta Enterprise, 2021) 3,083 tech companies in AB, a 149% increase over three years ago</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(Industry Canada, 2020) ~16, 380 tech jobs in AB. A100 is driving for 75,000</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1"/>
              </a:solidFill>
            </a:endParaRPr>
          </a:p>
          <a:p>
            <a:pPr indent="-228600" lvl="0" marL="457200" rtl="0" algn="l">
              <a:lnSpc>
                <a:spcPct val="100000"/>
              </a:lnSpc>
              <a:spcBef>
                <a:spcPts val="0"/>
              </a:spcBef>
              <a:spcAft>
                <a:spcPts val="0"/>
              </a:spcAft>
              <a:buSzPts val="1100"/>
              <a:buNone/>
            </a:pPr>
            <a:r>
              <a:t/>
            </a:r>
            <a:endParaRPr sz="1800">
              <a:solidFill>
                <a:srgbClr val="4B868E"/>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daafbcb24f_0_6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the overview.</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Time - we still have ## mins</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So - I can take you ?s or have 5 FAQs prepared</a:t>
            </a:r>
            <a:endParaRPr sz="1800"/>
          </a:p>
        </p:txBody>
      </p:sp>
      <p:sp>
        <p:nvSpPr>
          <p:cNvPr id="591" name="Google Shape;591;gdaafbcb24f_0_6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b="1" i="0" lang="en" sz="1800" u="none" strike="noStrike">
                <a:solidFill>
                  <a:srgbClr val="000000"/>
                </a:solidFill>
              </a:rPr>
              <a:t>Accelerate</a:t>
            </a:r>
            <a:r>
              <a:rPr i="0" lang="en" sz="1800" u="none" strike="noStrike">
                <a:solidFill>
                  <a:srgbClr val="000000"/>
                </a:solidFill>
              </a:rPr>
              <a:t>. At </a:t>
            </a:r>
            <a:r>
              <a:rPr lang="en" sz="1800"/>
              <a:t>whatever</a:t>
            </a:r>
            <a:r>
              <a:rPr i="0" lang="en" sz="1800" u="none" strike="noStrike">
                <a:solidFill>
                  <a:srgbClr val="000000"/>
                </a:solidFill>
              </a:rPr>
              <a:t> the scalability and tailorability companies need, our compute resources give the dedicated </a:t>
            </a:r>
            <a:r>
              <a:rPr lang="en" sz="1800"/>
              <a:t>environment</a:t>
            </a:r>
            <a:r>
              <a:rPr i="0" lang="en" sz="1800" u="none" strike="noStrike">
                <a:solidFill>
                  <a:srgbClr val="000000"/>
                </a:solidFill>
              </a:rPr>
              <a:t> and speed </a:t>
            </a:r>
            <a:r>
              <a:rPr lang="en" sz="1800"/>
              <a:t>that makes sense and stays affordable</a:t>
            </a:r>
            <a:endParaRPr sz="1800"/>
          </a:p>
          <a:p>
            <a:pPr indent="-342900" lvl="0" marL="457200" rtl="0" algn="l">
              <a:lnSpc>
                <a:spcPct val="100000"/>
              </a:lnSpc>
              <a:spcBef>
                <a:spcPts val="0"/>
              </a:spcBef>
              <a:spcAft>
                <a:spcPts val="0"/>
              </a:spcAft>
              <a:buSzPts val="1800"/>
              <a:buChar char="●"/>
            </a:pPr>
            <a:r>
              <a:rPr b="1" lang="en" sz="1800"/>
              <a:t>Trusted, s</a:t>
            </a:r>
            <a:r>
              <a:rPr b="1" i="0" lang="en" sz="1800" u="none" strike="noStrike">
                <a:solidFill>
                  <a:srgbClr val="000000"/>
                </a:solidFill>
              </a:rPr>
              <a:t>overeign and local</a:t>
            </a:r>
            <a:r>
              <a:rPr i="0" lang="en" sz="1800" u="none" strike="noStrike">
                <a:solidFill>
                  <a:srgbClr val="000000"/>
                </a:solidFill>
              </a:rPr>
              <a:t>. Part of our mandate is to diversify Western Canada’s economy. Data is secured in Canada.</a:t>
            </a:r>
            <a:endParaRPr sz="1800"/>
          </a:p>
          <a:p>
            <a:pPr indent="-342900" lvl="0" marL="457200" rtl="0" algn="l">
              <a:lnSpc>
                <a:spcPct val="100000"/>
              </a:lnSpc>
              <a:spcBef>
                <a:spcPts val="0"/>
              </a:spcBef>
              <a:spcAft>
                <a:spcPts val="0"/>
              </a:spcAft>
              <a:buSzPts val="1800"/>
              <a:buChar char="●"/>
            </a:pPr>
            <a:r>
              <a:rPr b="1" i="0" lang="en" sz="1800" u="none" strike="noStrike">
                <a:solidFill>
                  <a:srgbClr val="000000"/>
                </a:solidFill>
              </a:rPr>
              <a:t>Ownership</a:t>
            </a:r>
            <a:r>
              <a:rPr i="0" lang="en" sz="1800" u="none" strike="noStrike">
                <a:solidFill>
                  <a:srgbClr val="000000"/>
                </a:solidFill>
              </a:rPr>
              <a:t>. Our users own and retain their own IP. Our environment is protected at multiple levels and admin access to the VM is only there if clients want it to be.</a:t>
            </a:r>
            <a:endParaRPr sz="1800"/>
          </a:p>
          <a:p>
            <a:pPr indent="-342900" lvl="0" marL="457200" rtl="0" algn="l">
              <a:lnSpc>
                <a:spcPct val="100000"/>
              </a:lnSpc>
              <a:spcBef>
                <a:spcPts val="0"/>
              </a:spcBef>
              <a:spcAft>
                <a:spcPts val="0"/>
              </a:spcAft>
              <a:buSzPts val="1800"/>
              <a:buChar char="●"/>
            </a:pPr>
            <a:r>
              <a:rPr b="1" lang="en" sz="1800"/>
              <a:t>Certainty of price and a</a:t>
            </a:r>
            <a:r>
              <a:rPr b="1" i="0" lang="en" sz="1800" u="none" strike="noStrike">
                <a:solidFill>
                  <a:srgbClr val="000000"/>
                </a:solidFill>
              </a:rPr>
              <a:t>vailab</a:t>
            </a:r>
            <a:r>
              <a:rPr b="1" lang="en" sz="1800"/>
              <a:t>ility</a:t>
            </a:r>
            <a:r>
              <a:rPr i="0" lang="en" sz="1800" u="none" strike="noStrike">
                <a:solidFill>
                  <a:srgbClr val="000000"/>
                </a:solidFill>
              </a:rPr>
              <a:t>. allows users access to their virtual machines at any time. Clients train at their pace, not at a providers.</a:t>
            </a:r>
            <a:endParaRPr sz="1800"/>
          </a:p>
          <a:p>
            <a:pPr indent="-342900" lvl="0" marL="457200" rtl="0" algn="l">
              <a:lnSpc>
                <a:spcPct val="100000"/>
              </a:lnSpc>
              <a:spcBef>
                <a:spcPts val="0"/>
              </a:spcBef>
              <a:spcAft>
                <a:spcPts val="0"/>
              </a:spcAft>
              <a:buSzPts val="1800"/>
              <a:buChar char="●"/>
            </a:pPr>
            <a:r>
              <a:rPr b="1" i="0" lang="en" sz="1800" u="none" strike="noStrike">
                <a:solidFill>
                  <a:srgbClr val="000000"/>
                </a:solidFill>
              </a:rPr>
              <a:t>Simple</a:t>
            </a:r>
            <a:r>
              <a:rPr i="0" lang="en" sz="1800" u="none" strike="noStrike">
                <a:solidFill>
                  <a:srgbClr val="000000"/>
                </a:solidFill>
              </a:rPr>
              <a:t>. We approach service with applied knowledge. ROI is our business goal, so we tailor to your needs and dive in as much or little as needed to provide practical solutions that to drive to results.</a:t>
            </a:r>
            <a:br>
              <a:rPr lang="en" sz="1800"/>
            </a:br>
            <a:br>
              <a:rPr b="0" lang="en"/>
            </a:b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SzPts val="1100"/>
              <a:buNone/>
            </a:pPr>
            <a:r>
              <a:rPr b="1" lang="en" sz="1800">
                <a:solidFill>
                  <a:srgbClr val="222222"/>
                </a:solidFill>
                <a:highlight>
                  <a:schemeClr val="lt1"/>
                </a:highlight>
              </a:rPr>
              <a:t>It’s a few easy steps once we’ve been introduced to a company. </a:t>
            </a:r>
            <a:endParaRPr b="1" sz="18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b="1" sz="1100">
              <a:solidFill>
                <a:srgbClr val="222222"/>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100">
                <a:solidFill>
                  <a:srgbClr val="222222"/>
                </a:solidFill>
                <a:highlight>
                  <a:schemeClr val="lt1"/>
                </a:highlight>
                <a:latin typeface="Arial"/>
                <a:ea typeface="Arial"/>
                <a:cs typeface="Arial"/>
                <a:sym typeface="Arial"/>
              </a:rPr>
              <a:t>Step 1: Discovery call:</a:t>
            </a:r>
            <a:endParaRPr b="1" sz="1100">
              <a:solidFill>
                <a:srgbClr val="222222"/>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100">
              <a:solidFill>
                <a:srgbClr val="222222"/>
              </a:solidFill>
              <a:highlight>
                <a:schemeClr val="lt1"/>
              </a:highlight>
              <a:latin typeface="Arial"/>
              <a:ea typeface="Arial"/>
              <a:cs typeface="Arial"/>
              <a:sym typeface="Aria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highlight>
                  <a:schemeClr val="lt1"/>
                </a:highlight>
                <a:latin typeface="Arial"/>
                <a:ea typeface="Arial"/>
                <a:cs typeface="Arial"/>
                <a:sym typeface="Arial"/>
              </a:rPr>
              <a:t>This is where we first get to really know the client. </a:t>
            </a:r>
            <a:r>
              <a:rPr b="1" lang="en" sz="1100">
                <a:solidFill>
                  <a:srgbClr val="222222"/>
                </a:solidFill>
                <a:highlight>
                  <a:schemeClr val="lt1"/>
                </a:highlight>
                <a:latin typeface="Arial"/>
                <a:ea typeface="Arial"/>
                <a:cs typeface="Arial"/>
                <a:sym typeface="Arial"/>
              </a:rPr>
              <a:t>We want to know you, and how we can amplify and accelerate</a:t>
            </a:r>
            <a:endParaRPr b="1" sz="1100">
              <a:solidFill>
                <a:srgbClr val="222222"/>
              </a:solidFill>
              <a:highlight>
                <a:schemeClr val="lt1"/>
              </a:highlight>
              <a:latin typeface="Arial"/>
              <a:ea typeface="Arial"/>
              <a:cs typeface="Arial"/>
              <a:sym typeface="Aria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highlight>
                  <a:schemeClr val="lt1"/>
                </a:highlight>
                <a:latin typeface="Arial"/>
                <a:ea typeface="Arial"/>
                <a:cs typeface="Arial"/>
                <a:sym typeface="Arial"/>
              </a:rPr>
              <a:t>Typically about 30 min</a:t>
            </a:r>
            <a:endParaRPr sz="1100">
              <a:solidFill>
                <a:srgbClr val="222222"/>
              </a:solidFill>
              <a:highlight>
                <a:schemeClr val="lt1"/>
              </a:highlight>
              <a:latin typeface="Arial"/>
              <a:ea typeface="Arial"/>
              <a:cs typeface="Arial"/>
              <a:sym typeface="Aria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highlight>
                  <a:schemeClr val="lt1"/>
                </a:highlight>
                <a:latin typeface="Arial"/>
                <a:ea typeface="Arial"/>
                <a:cs typeface="Arial"/>
                <a:sym typeface="Arial"/>
              </a:rPr>
              <a:t>We find it’s helpful to have the opportunity to share a high-level overview of ISAIC, who we aim to serve, the benefits </a:t>
            </a:r>
            <a:endParaRPr sz="1100">
              <a:solidFill>
                <a:srgbClr val="222222"/>
              </a:solidFill>
              <a:highlight>
                <a:schemeClr val="lt1"/>
              </a:highlight>
              <a:latin typeface="Arial"/>
              <a:ea typeface="Arial"/>
              <a:cs typeface="Arial"/>
              <a:sym typeface="Aria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highlight>
                  <a:schemeClr val="lt1"/>
                </a:highlight>
                <a:latin typeface="Arial"/>
                <a:ea typeface="Arial"/>
                <a:cs typeface="Arial"/>
                <a:sym typeface="Arial"/>
              </a:rPr>
              <a:t>This give you the chance to ask questions that matter most to your business</a:t>
            </a:r>
            <a:endParaRPr sz="1100">
              <a:solidFill>
                <a:srgbClr val="222222"/>
              </a:solidFill>
              <a:highlight>
                <a:schemeClr val="lt1"/>
              </a:highlight>
              <a:latin typeface="Arial"/>
              <a:ea typeface="Arial"/>
              <a:cs typeface="Arial"/>
              <a:sym typeface="Aria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highlight>
                  <a:schemeClr val="lt1"/>
                </a:highlight>
                <a:latin typeface="Arial"/>
                <a:ea typeface="Arial"/>
                <a:cs typeface="Arial"/>
                <a:sym typeface="Arial"/>
              </a:rPr>
              <a:t>What your constraints are, what would take you to the next level</a:t>
            </a:r>
            <a:endParaRPr sz="1100">
              <a:solidFill>
                <a:srgbClr val="222222"/>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100">
              <a:solidFill>
                <a:srgbClr val="222222"/>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100">
                <a:solidFill>
                  <a:srgbClr val="222222"/>
                </a:solidFill>
                <a:highlight>
                  <a:schemeClr val="lt1"/>
                </a:highlight>
                <a:latin typeface="Arial"/>
                <a:ea typeface="Arial"/>
                <a:cs typeface="Arial"/>
                <a:sym typeface="Arial"/>
              </a:rPr>
              <a:t>Step 2: </a:t>
            </a:r>
            <a:endParaRPr sz="1100">
              <a:solidFill>
                <a:srgbClr val="222222"/>
              </a:solidFill>
              <a:highlight>
                <a:schemeClr val="lt1"/>
              </a:highlight>
              <a:latin typeface="Arial"/>
              <a:ea typeface="Arial"/>
              <a:cs typeface="Arial"/>
              <a:sym typeface="Aria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highlight>
                  <a:schemeClr val="lt1"/>
                </a:highlight>
                <a:latin typeface="Arial"/>
                <a:ea typeface="Arial"/>
                <a:cs typeface="Arial"/>
                <a:sym typeface="Arial"/>
              </a:rPr>
              <a:t>Next, you would receive a couple of forms to complete. This help us baseline on your company and needs</a:t>
            </a:r>
            <a:endParaRPr sz="1100">
              <a:solidFill>
                <a:srgbClr val="222222"/>
              </a:solidFill>
              <a:highlight>
                <a:schemeClr val="lt1"/>
              </a:highlight>
              <a:latin typeface="Arial"/>
              <a:ea typeface="Arial"/>
              <a:cs typeface="Arial"/>
              <a:sym typeface="Aria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highlight>
                  <a:schemeClr val="lt1"/>
                </a:highlight>
                <a:latin typeface="Arial"/>
                <a:ea typeface="Arial"/>
                <a:cs typeface="Arial"/>
                <a:sym typeface="Arial"/>
              </a:rPr>
              <a:t>We share TOS and AUP for review. This allows you to review up front.</a:t>
            </a:r>
            <a:endParaRPr sz="1100">
              <a:solidFill>
                <a:srgbClr val="222222"/>
              </a:solidFill>
              <a:highlight>
                <a:schemeClr val="lt1"/>
              </a:highlight>
              <a:latin typeface="Arial"/>
              <a:ea typeface="Arial"/>
              <a:cs typeface="Arial"/>
              <a:sym typeface="Aria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highlight>
                  <a:schemeClr val="lt1"/>
                </a:highlight>
                <a:latin typeface="Arial"/>
                <a:ea typeface="Arial"/>
                <a:cs typeface="Arial"/>
                <a:sym typeface="Arial"/>
              </a:rPr>
              <a:t>We may schedule a follow-up call if there is anything we need to follow-up on.</a:t>
            </a:r>
            <a:endParaRPr sz="1100">
              <a:solidFill>
                <a:srgbClr val="222222"/>
              </a:solidFill>
              <a:highlight>
                <a:schemeClr val="lt1"/>
              </a:highlight>
              <a:latin typeface="Arial"/>
              <a:ea typeface="Arial"/>
              <a:cs typeface="Arial"/>
              <a:sym typeface="Arial"/>
            </a:endParaRPr>
          </a:p>
          <a:p>
            <a:pPr indent="0" lvl="0" marL="0" rtl="0" algn="l">
              <a:lnSpc>
                <a:spcPct val="100000"/>
              </a:lnSpc>
              <a:spcBef>
                <a:spcPts val="0"/>
              </a:spcBef>
              <a:spcAft>
                <a:spcPts val="0"/>
              </a:spcAft>
              <a:buSzPts val="1100"/>
              <a:buNone/>
            </a:pPr>
            <a:r>
              <a:t/>
            </a:r>
            <a:endParaRPr sz="1100">
              <a:solidFill>
                <a:srgbClr val="222222"/>
              </a:solidFill>
              <a:highlight>
                <a:schemeClr val="lt1"/>
              </a:highlight>
              <a:latin typeface="Arial"/>
              <a:ea typeface="Arial"/>
              <a:cs typeface="Arial"/>
              <a:sym typeface="Arial"/>
            </a:endParaRPr>
          </a:p>
          <a:p>
            <a:pPr indent="0" lvl="0" marL="0" rtl="0" algn="l">
              <a:lnSpc>
                <a:spcPct val="100000"/>
              </a:lnSpc>
              <a:spcBef>
                <a:spcPts val="0"/>
              </a:spcBef>
              <a:spcAft>
                <a:spcPts val="0"/>
              </a:spcAft>
              <a:buSzPts val="1100"/>
              <a:buNone/>
            </a:pPr>
            <a:r>
              <a:rPr b="1" lang="en" sz="1100">
                <a:solidFill>
                  <a:srgbClr val="222222"/>
                </a:solidFill>
                <a:highlight>
                  <a:schemeClr val="lt1"/>
                </a:highlight>
                <a:latin typeface="Arial"/>
                <a:ea typeface="Arial"/>
                <a:cs typeface="Arial"/>
                <a:sym typeface="Arial"/>
              </a:rPr>
              <a:t>Step 3: </a:t>
            </a:r>
            <a:endParaRPr b="1" sz="1100">
              <a:solidFill>
                <a:srgbClr val="222222"/>
              </a:solidFill>
              <a:highlight>
                <a:schemeClr val="lt1"/>
              </a:highlight>
              <a:latin typeface="Arial"/>
              <a:ea typeface="Arial"/>
              <a:cs typeface="Arial"/>
              <a:sym typeface="Arial"/>
            </a:endParaRPr>
          </a:p>
          <a:p>
            <a:pPr indent="-298450" lvl="0" marL="457200" rtl="0" algn="l">
              <a:lnSpc>
                <a:spcPct val="100000"/>
              </a:lnSpc>
              <a:spcBef>
                <a:spcPts val="0"/>
              </a:spcBef>
              <a:spcAft>
                <a:spcPts val="0"/>
              </a:spcAft>
              <a:buClr>
                <a:srgbClr val="222222"/>
              </a:buClr>
              <a:buSzPts val="1100"/>
              <a:buFont typeface="Arial"/>
              <a:buChar char="●"/>
            </a:pPr>
            <a:r>
              <a:rPr lang="en" sz="1100">
                <a:solidFill>
                  <a:srgbClr val="222222"/>
                </a:solidFill>
                <a:highlight>
                  <a:schemeClr val="lt1"/>
                </a:highlight>
                <a:latin typeface="Arial"/>
                <a:ea typeface="Arial"/>
                <a:cs typeface="Arial"/>
                <a:sym typeface="Arial"/>
              </a:rPr>
              <a:t>If everything looks good, we’ll use the public key shared you or your tech team to launch the VM.</a:t>
            </a:r>
            <a:endParaRPr sz="1100">
              <a:solidFill>
                <a:srgbClr val="222222"/>
              </a:solidFill>
              <a:highlight>
                <a:schemeClr val="lt1"/>
              </a:highlight>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en" sz="1100">
                <a:latin typeface="Arial"/>
                <a:ea typeface="Arial"/>
                <a:cs typeface="Arial"/>
                <a:sym typeface="Arial"/>
              </a:rPr>
              <a:t>It’s a free time trial to test and adjustment period </a:t>
            </a:r>
            <a:endParaRPr sz="1100">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en" sz="1100">
                <a:latin typeface="Arial"/>
                <a:ea typeface="Arial"/>
                <a:cs typeface="Arial"/>
                <a:sym typeface="Arial"/>
              </a:rPr>
              <a:t>We can add additional storage, cores, tools and processing capacity </a:t>
            </a:r>
            <a:endParaRPr sz="1100">
              <a:latin typeface="Arial"/>
              <a:ea typeface="Arial"/>
              <a:cs typeface="Arial"/>
              <a:sym typeface="Arial"/>
            </a:endParaRPr>
          </a:p>
          <a:p>
            <a:pPr indent="0" lvl="0" marL="0" rtl="0" algn="l">
              <a:lnSpc>
                <a:spcPct val="100000"/>
              </a:lnSpc>
              <a:spcBef>
                <a:spcPts val="750"/>
              </a:spcBef>
              <a:spcAft>
                <a:spcPts val="0"/>
              </a:spcAft>
              <a:buSzPts val="1100"/>
              <a:buNone/>
            </a:pPr>
            <a:r>
              <a:rPr b="1" lang="en" sz="1100">
                <a:latin typeface="Arial"/>
                <a:ea typeface="Arial"/>
                <a:cs typeface="Arial"/>
                <a:sym typeface="Arial"/>
              </a:rPr>
              <a:t>Step 4: </a:t>
            </a:r>
            <a:endParaRPr b="1" sz="1100">
              <a:latin typeface="Arial"/>
              <a:ea typeface="Arial"/>
              <a:cs typeface="Arial"/>
              <a:sym typeface="Arial"/>
            </a:endParaRPr>
          </a:p>
          <a:p>
            <a:pPr indent="-279400" lvl="0" marL="285750" rtl="0" algn="l">
              <a:lnSpc>
                <a:spcPct val="100000"/>
              </a:lnSpc>
              <a:spcBef>
                <a:spcPts val="750"/>
              </a:spcBef>
              <a:spcAft>
                <a:spcPts val="0"/>
              </a:spcAft>
              <a:buClr>
                <a:srgbClr val="FF4D00"/>
              </a:buClr>
              <a:buSzPts val="1100"/>
              <a:buChar char="o"/>
            </a:pPr>
            <a:r>
              <a:rPr lang="en" sz="1100">
                <a:latin typeface="Arial"/>
                <a:ea typeface="Arial"/>
                <a:cs typeface="Arial"/>
                <a:sym typeface="Arial"/>
              </a:rPr>
              <a:t>Follow up for hands-on support, intro sessions and applied knowledge </a:t>
            </a:r>
            <a:endParaRPr sz="1100">
              <a:solidFill>
                <a:srgbClr val="222222"/>
              </a:solidFill>
              <a:highlight>
                <a:schemeClr val="lt1"/>
              </a:highlight>
              <a:latin typeface="Arial"/>
              <a:ea typeface="Arial"/>
              <a:cs typeface="Arial"/>
              <a:sym typeface="Arial"/>
            </a:endParaRPr>
          </a:p>
          <a:p>
            <a:pPr indent="0" lvl="0" marL="0" rtl="0" algn="l">
              <a:lnSpc>
                <a:spcPct val="110000"/>
              </a:lnSpc>
              <a:spcBef>
                <a:spcPts val="750"/>
              </a:spcBef>
              <a:spcAft>
                <a:spcPts val="0"/>
              </a:spcAft>
              <a:buSzPts val="1100"/>
              <a:buNone/>
            </a:pPr>
            <a:r>
              <a:t/>
            </a:r>
            <a:endParaRPr sz="1100">
              <a:latin typeface="Arial"/>
              <a:ea typeface="Arial"/>
              <a:cs typeface="Arial"/>
              <a:sym typeface="Arial"/>
            </a:endParaRPr>
          </a:p>
        </p:txBody>
      </p:sp>
      <p:sp>
        <p:nvSpPr>
          <p:cNvPr id="614" name="Google Shape;614;p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dac89a91ea_0_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gdac89a91ea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daafbcb24f_0_6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gdaafbcb24f_0_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5" name="Google Shape;66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800"/>
              <a:t>Likely a reminder, the high level requirements for any AI project are data, compute and people skills.</a:t>
            </a:r>
            <a:endParaRPr sz="1800"/>
          </a:p>
          <a:p>
            <a:pPr indent="0" lvl="0" marL="22860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 sz="1900">
                <a:solidFill>
                  <a:schemeClr val="dk1"/>
                </a:solidFill>
                <a:latin typeface="Calibri"/>
                <a:ea typeface="Calibri"/>
                <a:cs typeface="Calibri"/>
                <a:sym typeface="Calibri"/>
              </a:rPr>
              <a:t>Data and data scientists are generally well recognized now as core elements of AI / ML projects</a:t>
            </a:r>
            <a:endParaRPr sz="19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AI / ML projects is clean, normalized, high quality training data. 60-80% of the time spent on the project is taken up here. And the key to high-quality training data is a </a:t>
            </a:r>
            <a:r>
              <a:rPr b="1" lang="en" sz="1400">
                <a:solidFill>
                  <a:schemeClr val="dk1"/>
                </a:solidFill>
              </a:rPr>
              <a:t>process </a:t>
            </a:r>
            <a:r>
              <a:rPr lang="en" sz="1400">
                <a:solidFill>
                  <a:schemeClr val="dk1"/>
                </a:solidFill>
              </a:rPr>
              <a:t>to obtain, analyze, and curate the data. Training data rarely arrives in a high-quality form [ ] somebody has to take the time to bridge the gap between the creators of the data, and the people (e.g., ML researchers) analyzing the data.”: Paul Lu 2018 University of Alberta.</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Computational resources (or compute) are often under-recognized - especially as a cost given the expectations of up front credits, hardware speed of evolution and alternatives and mid-long term implications of vendor lock-in - and compute is often not included in project charters or grants</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and for People - systems, computer and electrical engineers, domain experts, software developers, Ux/Ui, etc are also critical to a successful project yet less known alongside the critical project and change managers and translators or integrators of value and ROI</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 </a:t>
            </a:r>
            <a:endParaRPr sz="1800">
              <a:solidFill>
                <a:schemeClr val="dk1"/>
              </a:solidFill>
            </a:endParaRPr>
          </a:p>
          <a:p>
            <a:pPr indent="-342900" lvl="0" marL="342900" rtl="0" algn="l">
              <a:lnSpc>
                <a:spcPct val="100000"/>
              </a:lnSpc>
              <a:spcBef>
                <a:spcPts val="0"/>
              </a:spcBef>
              <a:spcAft>
                <a:spcPts val="0"/>
              </a:spcAft>
              <a:buClr>
                <a:schemeClr val="dk1"/>
              </a:buClr>
              <a:buSzPts val="1800"/>
              <a:buAutoNum type="arabicParenR"/>
            </a:pPr>
            <a:r>
              <a:t/>
            </a:r>
            <a:endParaRPr/>
          </a:p>
          <a:p>
            <a:pPr indent="0" lvl="0" marL="228600" rtl="0" algn="l">
              <a:lnSpc>
                <a:spcPct val="100000"/>
              </a:lnSpc>
              <a:spcBef>
                <a:spcPts val="0"/>
              </a:spcBef>
              <a:spcAft>
                <a:spcPts val="0"/>
              </a:spcAft>
              <a:buClr>
                <a:schemeClr val="dk1"/>
              </a:buClr>
              <a:buSzPts val="1100"/>
              <a:buFont typeface="Arial"/>
              <a:buNone/>
            </a:pPr>
            <a:r>
              <a:t/>
            </a:r>
            <a:endParaRPr/>
          </a:p>
          <a:p>
            <a:pPr indent="0" lvl="0" marL="228600" rtl="0" algn="l">
              <a:lnSpc>
                <a:spcPct val="100000"/>
              </a:lnSpc>
              <a:spcBef>
                <a:spcPts val="0"/>
              </a:spcBef>
              <a:spcAft>
                <a:spcPts val="0"/>
              </a:spcAft>
              <a:buClr>
                <a:schemeClr val="dk1"/>
              </a:buClr>
              <a:buSzPts val="1100"/>
              <a:buFont typeface="Arial"/>
              <a:buNone/>
            </a:pPr>
            <a:r>
              <a:t/>
            </a:r>
            <a:endParaRPr/>
          </a:p>
        </p:txBody>
      </p:sp>
      <p:sp>
        <p:nvSpPr>
          <p:cNvPr id="258" name="Google Shape;258;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aafbcb24f_0_59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where ISAIC fits in</a:t>
            </a:r>
            <a:endParaRPr sz="1800"/>
          </a:p>
        </p:txBody>
      </p:sp>
      <p:sp>
        <p:nvSpPr>
          <p:cNvPr id="286" name="Google Shape;286;gdaafbcb24f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900"/>
              <a:t>ISAIC is a result of entrepreneurs, founders, and institutional doers that have / had ambitions to build AI solutions, platforms and products</a:t>
            </a:r>
            <a:endParaRPr sz="1900"/>
          </a:p>
          <a:p>
            <a:pPr indent="0" lvl="0" marL="0" rtl="0" algn="l">
              <a:lnSpc>
                <a:spcPct val="100000"/>
              </a:lnSpc>
              <a:spcBef>
                <a:spcPts val="0"/>
              </a:spcBef>
              <a:spcAft>
                <a:spcPts val="0"/>
              </a:spcAft>
              <a:buSzPts val="1100"/>
              <a:buNone/>
            </a:pPr>
            <a:r>
              <a:t/>
            </a:r>
            <a:endParaRPr sz="1900"/>
          </a:p>
          <a:p>
            <a:pPr indent="0" lvl="0" marL="0" rtl="0" algn="l">
              <a:lnSpc>
                <a:spcPct val="100000"/>
              </a:lnSpc>
              <a:spcBef>
                <a:spcPts val="0"/>
              </a:spcBef>
              <a:spcAft>
                <a:spcPts val="0"/>
              </a:spcAft>
              <a:buSzPts val="1100"/>
              <a:buNone/>
            </a:pPr>
            <a:r>
              <a:rPr lang="en" sz="1900"/>
              <a:t>They wanted access to high performance infrastructure and ability to scale up or down anytime. They wanted to be able to keep up with the super fast evolution of hardware yet not have the risk, maintenance, cost or time spent outside their core AI tasks and client aspects of the business.</a:t>
            </a:r>
            <a:endParaRPr sz="1900"/>
          </a:p>
          <a:p>
            <a:pPr indent="0" lvl="0" marL="0" rtl="0" algn="l">
              <a:lnSpc>
                <a:spcPct val="100000"/>
              </a:lnSpc>
              <a:spcBef>
                <a:spcPts val="0"/>
              </a:spcBef>
              <a:spcAft>
                <a:spcPts val="0"/>
              </a:spcAft>
              <a:buSzPts val="1100"/>
              <a:buNone/>
            </a:pPr>
            <a:r>
              <a:t/>
            </a:r>
            <a:endParaRPr sz="1900"/>
          </a:p>
          <a:p>
            <a:pPr indent="0" lvl="0" marL="0" rtl="0" algn="l">
              <a:lnSpc>
                <a:spcPct val="100000"/>
              </a:lnSpc>
              <a:spcBef>
                <a:spcPts val="0"/>
              </a:spcBef>
              <a:spcAft>
                <a:spcPts val="0"/>
              </a:spcAft>
              <a:buSzPts val="1100"/>
              <a:buNone/>
            </a:pPr>
            <a:r>
              <a:rPr lang="en" sz="1900"/>
              <a:t>Particularly for AI with its training versus production requirements, they saw value in a shared model and set out to leverage - for business - the strength of collaboration, reliability of an institution, talent of engineering in Alberta, emerging skillsets of students and the AI reputation of the University</a:t>
            </a:r>
            <a:endParaRPr sz="1900"/>
          </a:p>
          <a:p>
            <a:pPr indent="0" lvl="0" marL="0" rtl="0" algn="l">
              <a:lnSpc>
                <a:spcPct val="100000"/>
              </a:lnSpc>
              <a:spcBef>
                <a:spcPts val="0"/>
              </a:spcBef>
              <a:spcAft>
                <a:spcPts val="0"/>
              </a:spcAft>
              <a:buSzPts val="1100"/>
              <a:buNone/>
            </a:pPr>
            <a:r>
              <a:t/>
            </a:r>
            <a:endParaRPr sz="1900"/>
          </a:p>
          <a:p>
            <a:pPr indent="0" lvl="0" marL="0" rtl="0" algn="l">
              <a:lnSpc>
                <a:spcPct val="100000"/>
              </a:lnSpc>
              <a:spcBef>
                <a:spcPts val="0"/>
              </a:spcBef>
              <a:spcAft>
                <a:spcPts val="0"/>
              </a:spcAft>
              <a:buSzPts val="1100"/>
              <a:buNone/>
            </a:pPr>
            <a:r>
              <a:rPr lang="en" sz="1900"/>
              <a:t>ISAIC emerged as a shared resource driving for easy access for industry, nimble to serve goals in emerging technology and data.</a:t>
            </a:r>
            <a:endParaRPr sz="19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sz="1400">
                <a:solidFill>
                  <a:schemeClr val="dk1"/>
                </a:solidFill>
              </a:rPr>
              <a:t>At the time, the landscape and choices for compute infrastructure looked like </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On premises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Commercial cloud providers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Research compute (which SMEs don’t have access to)</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And there was some big risks, principally</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Uncertainty and the black box of costs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Automated versus human support</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Affordability as getting fast performance was expensive (budget and satisficing)</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Speed of change (depreciation in 2 years or less versus 4 for example)</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Vendor lock-in</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Data security, sovereignty, re-use</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IP - </a:t>
            </a:r>
            <a:r>
              <a:rPr lang="en" sz="1400">
                <a:solidFill>
                  <a:schemeClr val="dk1"/>
                </a:solidFill>
                <a:latin typeface="Calibri"/>
                <a:ea typeface="Calibri"/>
                <a:cs typeface="Calibri"/>
                <a:sym typeface="Calibri"/>
              </a:rPr>
              <a:t>Data science service providers, either large or local, may claim rights to use data or keep IP related to consulting or services they offer the SME.  ISAIC and non-profit partners build trust and offer an alternative and support local ecosystem benefit.</a:t>
            </a:r>
            <a:endParaRPr sz="1600">
              <a:solidFill>
                <a:schemeClr val="dk1"/>
              </a:solidFill>
            </a:endParaRPr>
          </a:p>
          <a:p>
            <a:pPr indent="-228600" lvl="0" marL="457200" marR="0" rtl="0" algn="l">
              <a:lnSpc>
                <a:spcPct val="100000"/>
              </a:lnSpc>
              <a:spcBef>
                <a:spcPts val="0"/>
              </a:spcBef>
              <a:spcAft>
                <a:spcPts val="0"/>
              </a:spcAft>
              <a:buClr>
                <a:srgbClr val="000000"/>
              </a:buClr>
              <a:buSzPts val="1400"/>
              <a:buFont typeface="Arial"/>
              <a:buNone/>
            </a:pPr>
            <a:r>
              <a:t/>
            </a:r>
            <a:endParaRPr sz="14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 sz="1400">
                <a:solidFill>
                  <a:schemeClr val="dk1"/>
                </a:solidFill>
                <a:latin typeface="Montserrat"/>
                <a:ea typeface="Montserrat"/>
                <a:cs typeface="Montserrat"/>
                <a:sym typeface="Montserrat"/>
              </a:rPr>
              <a:t>Provide a “friendly neighbourhood cloud” proven and leading hardware suited to SME requirements with support for questions, problem solving and links to research, other ecosystem supports</a:t>
            </a:r>
            <a:endParaRPr sz="1400">
              <a:solidFill>
                <a:srgbClr val="252A2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SzPts val="1100"/>
              <a:buNone/>
            </a:pPr>
            <a:r>
              <a:rPr lang="en" sz="1400">
                <a:solidFill>
                  <a:srgbClr val="252A22"/>
                </a:solidFill>
                <a:latin typeface="Montserrat Medium"/>
                <a:ea typeface="Montserrat Medium"/>
                <a:cs typeface="Montserrat Medium"/>
                <a:sym typeface="Montserrat Medium"/>
              </a:rPr>
              <a:t>Whether developing an AI product or platform, seeking a business solution using AI, or looking to achieve optimization,  ISAIC offers flexibility, scalability and the relationship based support that empowers small &amp; medium enterprises to adopt and commercialize AI. </a:t>
            </a:r>
            <a:endParaRPr sz="1400">
              <a:solidFill>
                <a:srgbClr val="252A22"/>
              </a:solidFill>
              <a:latin typeface="Montserrat Medium"/>
              <a:ea typeface="Montserrat Medium"/>
              <a:cs typeface="Montserrat Medium"/>
              <a:sym typeface="Montserrat Medium"/>
            </a:endParaRPr>
          </a:p>
          <a:p>
            <a:pPr indent="0" lvl="0" marL="0" rtl="0" algn="l">
              <a:lnSpc>
                <a:spcPct val="100000"/>
              </a:lnSpc>
              <a:spcBef>
                <a:spcPts val="1200"/>
              </a:spcBef>
              <a:spcAft>
                <a:spcPts val="0"/>
              </a:spcAft>
              <a:buSzPts val="1100"/>
              <a:buNone/>
            </a:pPr>
            <a:r>
              <a:rPr lang="en" sz="1400">
                <a:solidFill>
                  <a:schemeClr val="dk1"/>
                </a:solidFill>
              </a:rPr>
              <a:t>Some of the key </a:t>
            </a:r>
            <a:endParaRPr sz="1400">
              <a:solidFill>
                <a:schemeClr val="dk1"/>
              </a:solidFill>
            </a:endParaRPr>
          </a:p>
          <a:p>
            <a:pPr indent="-342900" lvl="0" marL="482600" rtl="0" algn="l">
              <a:lnSpc>
                <a:spcPct val="100000"/>
              </a:lnSpc>
              <a:spcBef>
                <a:spcPts val="0"/>
              </a:spcBef>
              <a:spcAft>
                <a:spcPts val="0"/>
              </a:spcAft>
              <a:buClr>
                <a:schemeClr val="dk1"/>
              </a:buClr>
              <a:buSzPts val="1400"/>
              <a:buChar char="•"/>
            </a:pPr>
            <a:r>
              <a:rPr lang="en" sz="1400">
                <a:solidFill>
                  <a:schemeClr val="dk1"/>
                </a:solidFill>
              </a:rPr>
              <a:t>Scale &amp; affordability for performance and fast iterations, </a:t>
            </a:r>
            <a:endParaRPr sz="1400">
              <a:solidFill>
                <a:schemeClr val="dk1"/>
              </a:solidFill>
            </a:endParaRPr>
          </a:p>
          <a:p>
            <a:pPr indent="-342900" lvl="0" marL="482600" rtl="0" algn="l">
              <a:lnSpc>
                <a:spcPct val="100000"/>
              </a:lnSpc>
              <a:spcBef>
                <a:spcPts val="0"/>
              </a:spcBef>
              <a:spcAft>
                <a:spcPts val="0"/>
              </a:spcAft>
              <a:buClr>
                <a:schemeClr val="dk1"/>
              </a:buClr>
              <a:buSzPts val="1400"/>
              <a:buChar char="•"/>
            </a:pPr>
            <a:r>
              <a:rPr lang="en" sz="1400">
                <a:solidFill>
                  <a:schemeClr val="dk1"/>
                </a:solidFill>
              </a:rPr>
              <a:t>Cost and skillsets for operations &amp; maintenance</a:t>
            </a:r>
            <a:endParaRPr sz="1400">
              <a:solidFill>
                <a:schemeClr val="dk1"/>
              </a:solidFill>
            </a:endParaRPr>
          </a:p>
          <a:p>
            <a:pPr indent="-342900" lvl="0" marL="482600" rtl="0" algn="l">
              <a:lnSpc>
                <a:spcPct val="100000"/>
              </a:lnSpc>
              <a:spcBef>
                <a:spcPts val="0"/>
              </a:spcBef>
              <a:spcAft>
                <a:spcPts val="0"/>
              </a:spcAft>
              <a:buClr>
                <a:schemeClr val="dk1"/>
              </a:buClr>
              <a:buSzPts val="1400"/>
              <a:buChar char="•"/>
            </a:pPr>
            <a:r>
              <a:rPr lang="en" sz="1400">
                <a:solidFill>
                  <a:schemeClr val="dk1"/>
                </a:solidFill>
              </a:rPr>
              <a:t>Human support </a:t>
            </a:r>
            <a:endParaRPr sz="1400">
              <a:solidFill>
                <a:schemeClr val="dk1"/>
              </a:solidFill>
            </a:endParaRPr>
          </a:p>
          <a:p>
            <a:pPr indent="-342900" lvl="0" marL="482600" rtl="0" algn="l">
              <a:lnSpc>
                <a:spcPct val="100000"/>
              </a:lnSpc>
              <a:spcBef>
                <a:spcPts val="0"/>
              </a:spcBef>
              <a:spcAft>
                <a:spcPts val="0"/>
              </a:spcAft>
              <a:buClr>
                <a:schemeClr val="dk1"/>
              </a:buClr>
              <a:buSzPts val="1400"/>
              <a:buChar char="•"/>
            </a:pPr>
            <a:r>
              <a:rPr lang="en" sz="1400">
                <a:solidFill>
                  <a:schemeClr val="dk1"/>
                </a:solidFill>
              </a:rPr>
              <a:t>Security, Privacy and Ethical concerns as well about data usage.</a:t>
            </a:r>
            <a:endParaRPr sz="1400">
              <a:solidFill>
                <a:schemeClr val="dk1"/>
              </a:solidFill>
            </a:endParaRPr>
          </a:p>
          <a:p>
            <a:pPr indent="-342900" lvl="0" marL="482600" rtl="0" algn="l">
              <a:lnSpc>
                <a:spcPct val="100000"/>
              </a:lnSpc>
              <a:spcBef>
                <a:spcPts val="0"/>
              </a:spcBef>
              <a:spcAft>
                <a:spcPts val="0"/>
              </a:spcAft>
              <a:buClr>
                <a:schemeClr val="dk1"/>
              </a:buClr>
              <a:buSzPts val="1400"/>
              <a:buChar char="•"/>
            </a:pPr>
            <a:r>
              <a:rPr lang="en" sz="1400">
                <a:solidFill>
                  <a:schemeClr val="dk1"/>
                </a:solidFill>
              </a:rPr>
              <a:t>IP ownership</a:t>
            </a:r>
            <a:endParaRPr sz="1400">
              <a:solidFill>
                <a:schemeClr val="dk1"/>
              </a:solidFill>
            </a:endParaRPr>
          </a:p>
          <a:p>
            <a:pPr indent="-342900" lvl="0" marL="482600" rtl="0" algn="l">
              <a:lnSpc>
                <a:spcPct val="100000"/>
              </a:lnSpc>
              <a:spcBef>
                <a:spcPts val="0"/>
              </a:spcBef>
              <a:spcAft>
                <a:spcPts val="0"/>
              </a:spcAft>
              <a:buClr>
                <a:schemeClr val="dk1"/>
              </a:buClr>
              <a:buSzPts val="1400"/>
              <a:buChar char="•"/>
            </a:pPr>
            <a:r>
              <a:rPr lang="en" sz="1400">
                <a:solidFill>
                  <a:schemeClr val="dk1"/>
                </a:solidFill>
              </a:rPr>
              <a:t>Proprietary systems or encryption of your data as well</a:t>
            </a:r>
            <a:endParaRPr sz="1400">
              <a:solidFill>
                <a:srgbClr val="252A2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100"/>
              <a:buNone/>
            </a:pPr>
            <a:r>
              <a:t/>
            </a:r>
            <a:endParaRPr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2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c3589dce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dc3589dce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800"/>
              <a:t>How they’re packaged together creates different options for SMEs - </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 sz="1800"/>
              <a:t>We work together and compete, which from the industries I’ve been in - engineering, construction, environment, trade, finance - is normal</a:t>
            </a:r>
            <a:endParaRPr sz="1800"/>
          </a:p>
        </p:txBody>
      </p:sp>
      <p:sp>
        <p:nvSpPr>
          <p:cNvPr id="364" name="Google Shape;364;gdc3589dce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800"/>
              <a:t>Talked about what ISAIC is at a high level, more specifically what we are is</a:t>
            </a:r>
            <a:endParaRPr sz="1900"/>
          </a:p>
          <a:p>
            <a:pPr indent="-228600" lvl="0" marL="457200" rtl="0" algn="l">
              <a:lnSpc>
                <a:spcPct val="100000"/>
              </a:lnSpc>
              <a:spcBef>
                <a:spcPts val="0"/>
              </a:spcBef>
              <a:spcAft>
                <a:spcPts val="0"/>
              </a:spcAft>
              <a:buClr>
                <a:schemeClr val="dk1"/>
              </a:buClr>
              <a:buSzPts val="1400"/>
              <a:buFont typeface="Arial"/>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computational resources and tools - think of it as a virtual garage - private and shared - where you can train and learn on some powerful equipment both proven and leading that often is not available, particularly to SMEs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data sandbox is a place to bring together data, find data and work together in a secure, less-risk virtual space where collaborators can get the right combinations, resources, pre-process to train algorithms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and the community  is about the mentoring, match-making and game-changing coalitions that make sense for SMEs (which you know well at Innovates)</a:t>
            </a:r>
            <a:endParaRPr sz="1800">
              <a:solidFill>
                <a:schemeClr val="dk1"/>
              </a:solidFill>
            </a:endParaRPr>
          </a:p>
          <a:p>
            <a:pPr indent="0" lvl="0" marL="0" rtl="0" algn="l">
              <a:lnSpc>
                <a:spcPct val="100000"/>
              </a:lnSpc>
              <a:spcBef>
                <a:spcPts val="0"/>
              </a:spcBef>
              <a:spcAft>
                <a:spcPts val="0"/>
              </a:spcAft>
              <a:buSzPts val="1100"/>
              <a:buNone/>
            </a:pPr>
            <a:r>
              <a:t/>
            </a:r>
            <a:endParaRPr sz="2000"/>
          </a:p>
        </p:txBody>
      </p:sp>
      <p:sp>
        <p:nvSpPr>
          <p:cNvPr id="384" name="Google Shape;384;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F9F7F9"/>
        </a:solidFill>
      </p:bgPr>
    </p:bg>
    <p:spTree>
      <p:nvGrpSpPr>
        <p:cNvPr id="12" name="Shape 12"/>
        <p:cNvGrpSpPr/>
        <p:nvPr/>
      </p:nvGrpSpPr>
      <p:grpSpPr>
        <a:xfrm>
          <a:off x="0" y="0"/>
          <a:ext cx="0" cy="0"/>
          <a:chOff x="0" y="0"/>
          <a:chExt cx="0" cy="0"/>
        </a:xfrm>
      </p:grpSpPr>
      <p:pic>
        <p:nvPicPr>
          <p:cNvPr descr="Diagram&#10;&#10;Description automatically generated" id="13" name="Google Shape;13;p19"/>
          <p:cNvPicPr preferRelativeResize="0"/>
          <p:nvPr/>
        </p:nvPicPr>
        <p:blipFill rotWithShape="1">
          <a:blip r:embed="rId2">
            <a:alphaModFix/>
          </a:blip>
          <a:srcRect b="0" l="0" r="0" t="0"/>
          <a:stretch/>
        </p:blipFill>
        <p:spPr>
          <a:xfrm>
            <a:off x="4229" y="0"/>
            <a:ext cx="9135542" cy="51435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Title and Content 4">
    <p:bg>
      <p:bgPr>
        <a:solidFill>
          <a:srgbClr val="F9F7F9"/>
        </a:solidFill>
      </p:bgPr>
    </p:bg>
    <p:spTree>
      <p:nvGrpSpPr>
        <p:cNvPr id="54" name="Shape 54"/>
        <p:cNvGrpSpPr/>
        <p:nvPr/>
      </p:nvGrpSpPr>
      <p:grpSpPr>
        <a:xfrm>
          <a:off x="0" y="0"/>
          <a:ext cx="0" cy="0"/>
          <a:chOff x="0" y="0"/>
          <a:chExt cx="0" cy="0"/>
        </a:xfrm>
      </p:grpSpPr>
      <p:sp>
        <p:nvSpPr>
          <p:cNvPr id="55" name="Google Shape;55;p38"/>
          <p:cNvSpPr/>
          <p:nvPr>
            <p:ph idx="1" type="body"/>
          </p:nvPr>
        </p:nvSpPr>
        <p:spPr>
          <a:xfrm>
            <a:off x="2472869" y="2581689"/>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38"/>
          <p:cNvSpPr/>
          <p:nvPr>
            <p:ph idx="2" type="body"/>
          </p:nvPr>
        </p:nvSpPr>
        <p:spPr>
          <a:xfrm>
            <a:off x="1280174" y="1836254"/>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 name="Google Shape;57;p38"/>
          <p:cNvSpPr/>
          <p:nvPr>
            <p:ph idx="3" type="body"/>
          </p:nvPr>
        </p:nvSpPr>
        <p:spPr>
          <a:xfrm>
            <a:off x="3576112" y="3337062"/>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8" name="Google Shape;58;p38"/>
          <p:cNvSpPr/>
          <p:nvPr/>
        </p:nvSpPr>
        <p:spPr>
          <a:xfrm>
            <a:off x="381836" y="452176"/>
            <a:ext cx="8762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59" name="Google Shape;59;p38"/>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1">
  <p:cSld name="Transition 1">
    <p:spTree>
      <p:nvGrpSpPr>
        <p:cNvPr id="60" name="Shape 60"/>
        <p:cNvGrpSpPr/>
        <p:nvPr/>
      </p:nvGrpSpPr>
      <p:grpSpPr>
        <a:xfrm>
          <a:off x="0" y="0"/>
          <a:ext cx="0" cy="0"/>
          <a:chOff x="0" y="0"/>
          <a:chExt cx="0" cy="0"/>
        </a:xfrm>
      </p:grpSpPr>
      <p:pic>
        <p:nvPicPr>
          <p:cNvPr descr="Diagram&#10;&#10;Description automatically generated" id="61" name="Google Shape;61;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2" name="Google Shape;62;p39"/>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F9D628"/>
              </a:buClr>
              <a:buSzPts val="1800"/>
              <a:buNone/>
              <a:defRPr sz="1800">
                <a:solidFill>
                  <a:srgbClr val="F9D628"/>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2">
  <p:cSld name="Transition 2">
    <p:spTree>
      <p:nvGrpSpPr>
        <p:cNvPr id="63" name="Shape 63"/>
        <p:cNvGrpSpPr/>
        <p:nvPr/>
      </p:nvGrpSpPr>
      <p:grpSpPr>
        <a:xfrm>
          <a:off x="0" y="0"/>
          <a:ext cx="0" cy="0"/>
          <a:chOff x="0" y="0"/>
          <a:chExt cx="0" cy="0"/>
        </a:xfrm>
      </p:grpSpPr>
      <p:pic>
        <p:nvPicPr>
          <p:cNvPr id="64" name="Google Shape;64;p4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5" name="Google Shape;65;p40"/>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FF4D00"/>
              </a:buClr>
              <a:buSzPts val="1800"/>
              <a:buNone/>
              <a:defRPr sz="1800">
                <a:solidFill>
                  <a:srgbClr val="FF4D00"/>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Slide">
  <p:cSld name="Main_Slide">
    <p:spTree>
      <p:nvGrpSpPr>
        <p:cNvPr id="66" name="Shape 66"/>
        <p:cNvGrpSpPr/>
        <p:nvPr/>
      </p:nvGrpSpPr>
      <p:grpSpPr>
        <a:xfrm>
          <a:off x="0" y="0"/>
          <a:ext cx="0" cy="0"/>
          <a:chOff x="0" y="0"/>
          <a:chExt cx="0" cy="0"/>
        </a:xfrm>
      </p:grpSpPr>
      <p:sp>
        <p:nvSpPr>
          <p:cNvPr id="67" name="Google Shape;67;p42"/>
          <p:cNvSpPr/>
          <p:nvPr/>
        </p:nvSpPr>
        <p:spPr>
          <a:xfrm>
            <a:off x="-4763" y="0"/>
            <a:ext cx="9153600" cy="476100"/>
          </a:xfrm>
          <a:prstGeom prst="rect">
            <a:avLst/>
          </a:prstGeom>
          <a:solidFill>
            <a:srgbClr val="3A394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68" name="Google Shape;68;p42"/>
          <p:cNvSpPr/>
          <p:nvPr/>
        </p:nvSpPr>
        <p:spPr>
          <a:xfrm rot="10800000">
            <a:off x="3895116" y="475863"/>
            <a:ext cx="677700" cy="45000"/>
          </a:xfrm>
          <a:prstGeom prst="rect">
            <a:avLst/>
          </a:prstGeom>
          <a:solidFill>
            <a:srgbClr val="00B0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69" name="Google Shape;69;p42"/>
          <p:cNvSpPr/>
          <p:nvPr/>
        </p:nvSpPr>
        <p:spPr>
          <a:xfrm rot="10800000">
            <a:off x="3219304" y="475863"/>
            <a:ext cx="677700" cy="45000"/>
          </a:xfrm>
          <a:prstGeom prst="rect">
            <a:avLst/>
          </a:prstGeom>
          <a:solidFill>
            <a:srgbClr val="F23E5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0" name="Google Shape;70;p42"/>
          <p:cNvSpPr/>
          <p:nvPr/>
        </p:nvSpPr>
        <p:spPr>
          <a:xfrm rot="10800000">
            <a:off x="4571019" y="475863"/>
            <a:ext cx="677700" cy="45000"/>
          </a:xfrm>
          <a:prstGeom prst="rect">
            <a:avLst/>
          </a:prstGeom>
          <a:solidFill>
            <a:srgbClr val="FFCD4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1" name="Google Shape;71;p42"/>
          <p:cNvSpPr/>
          <p:nvPr/>
        </p:nvSpPr>
        <p:spPr>
          <a:xfrm rot="10800000">
            <a:off x="2543463" y="475863"/>
            <a:ext cx="677700" cy="45000"/>
          </a:xfrm>
          <a:prstGeom prst="rect">
            <a:avLst/>
          </a:prstGeom>
          <a:solidFill>
            <a:srgbClr val="26C6D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2" name="Google Shape;72;p42"/>
          <p:cNvSpPr/>
          <p:nvPr/>
        </p:nvSpPr>
        <p:spPr>
          <a:xfrm rot="10800000">
            <a:off x="5246831" y="475863"/>
            <a:ext cx="677700" cy="45000"/>
          </a:xfrm>
          <a:prstGeom prst="rect">
            <a:avLst/>
          </a:prstGeom>
          <a:solidFill>
            <a:srgbClr val="7E57C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3" name="Google Shape;73;p42"/>
          <p:cNvSpPr/>
          <p:nvPr/>
        </p:nvSpPr>
        <p:spPr>
          <a:xfrm rot="10800000">
            <a:off x="5922733" y="475863"/>
            <a:ext cx="677700" cy="45000"/>
          </a:xfrm>
          <a:prstGeom prst="rect">
            <a:avLst/>
          </a:prstGeom>
          <a:solidFill>
            <a:srgbClr val="EC782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4" name="Google Shape;74;p42"/>
          <p:cNvSpPr txBox="1"/>
          <p:nvPr>
            <p:ph type="title"/>
          </p:nvPr>
        </p:nvSpPr>
        <p:spPr>
          <a:xfrm>
            <a:off x="633382" y="96855"/>
            <a:ext cx="7877100" cy="2826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300"/>
              <a:buNone/>
              <a:defRPr sz="1500">
                <a:solidFill>
                  <a:srgbClr val="DCDEE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42"/>
          <p:cNvSpPr txBox="1"/>
          <p:nvPr/>
        </p:nvSpPr>
        <p:spPr>
          <a:xfrm>
            <a:off x="250902" y="4879383"/>
            <a:ext cx="5620200" cy="177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900"/>
              <a:buFont typeface="Helvetica Neue Light"/>
              <a:buNone/>
            </a:pPr>
            <a:r>
              <a:rPr b="0" i="0" lang="en" sz="900" u="none" cap="none" strike="noStrike">
                <a:solidFill>
                  <a:srgbClr val="000000"/>
                </a:solidFill>
                <a:latin typeface="Helvetica Neue Light"/>
                <a:ea typeface="Helvetica Neue Light"/>
                <a:cs typeface="Helvetica Neue Light"/>
                <a:sym typeface="Helvetica Neue Light"/>
              </a:rPr>
              <a:t>*Please do not distribute – Not for public disclosure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6" name="Google Shape;76;p4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bg>
      <p:bgPr>
        <a:solidFill>
          <a:srgbClr val="F9F7F9"/>
        </a:solidFill>
      </p:bgPr>
    </p:bg>
    <p:spTree>
      <p:nvGrpSpPr>
        <p:cNvPr id="84" name="Shape 8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bg>
      <p:bgPr>
        <a:solidFill>
          <a:srgbClr val="F9F7F9"/>
        </a:solidFill>
      </p:bgPr>
    </p:bg>
    <p:spTree>
      <p:nvGrpSpPr>
        <p:cNvPr id="85" name="Shape 85"/>
        <p:cNvGrpSpPr/>
        <p:nvPr/>
      </p:nvGrpSpPr>
      <p:grpSpPr>
        <a:xfrm>
          <a:off x="0" y="0"/>
          <a:ext cx="0" cy="0"/>
          <a:chOff x="0" y="0"/>
          <a:chExt cx="0" cy="0"/>
        </a:xfrm>
      </p:grpSpPr>
      <p:sp>
        <p:nvSpPr>
          <p:cNvPr id="86" name="Google Shape;86;p22"/>
          <p:cNvSpPr/>
          <p:nvPr/>
        </p:nvSpPr>
        <p:spPr>
          <a:xfrm>
            <a:off x="381836" y="452176"/>
            <a:ext cx="8762100" cy="693300"/>
          </a:xfrm>
          <a:prstGeom prst="roundRect">
            <a:avLst>
              <a:gd fmla="val 16667" name="adj"/>
            </a:avLst>
          </a:prstGeom>
          <a:solidFill>
            <a:schemeClr val="lt1">
              <a:alpha val="8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87" name="Google Shape;87;p22"/>
          <p:cNvSpPr txBox="1"/>
          <p:nvPr>
            <p:ph idx="1" type="body"/>
          </p:nvPr>
        </p:nvSpPr>
        <p:spPr>
          <a:xfrm>
            <a:off x="1328025" y="1881553"/>
            <a:ext cx="3243900" cy="15474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66CFE3"/>
              </a:buClr>
              <a:buSzPts val="1600"/>
              <a:buNone/>
              <a:defRPr sz="1600">
                <a:solidFill>
                  <a:srgbClr val="66CFE3"/>
                </a:solidFill>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8" name="Google Shape;88;p22"/>
          <p:cNvSpPr txBox="1"/>
          <p:nvPr>
            <p:ph idx="2" type="body"/>
          </p:nvPr>
        </p:nvSpPr>
        <p:spPr>
          <a:xfrm>
            <a:off x="4795361" y="1535659"/>
            <a:ext cx="3569700" cy="2754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400"/>
              <a:buNone/>
              <a:defRPr sz="14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22"/>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0" name="Google Shape;90;p22"/>
          <p:cNvPicPr preferRelativeResize="0"/>
          <p:nvPr/>
        </p:nvPicPr>
        <p:blipFill rotWithShape="1">
          <a:blip r:embed="rId2">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1" name="Shape 91"/>
        <p:cNvGrpSpPr/>
        <p:nvPr/>
      </p:nvGrpSpPr>
      <p:grpSpPr>
        <a:xfrm>
          <a:off x="0" y="0"/>
          <a:ext cx="0" cy="0"/>
          <a:chOff x="0" y="0"/>
          <a:chExt cx="0" cy="0"/>
        </a:xfrm>
      </p:grpSpPr>
      <p:sp>
        <p:nvSpPr>
          <p:cNvPr id="92" name="Google Shape;92;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5" name="Google Shape;95;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bg>
      <p:bgPr>
        <a:solidFill>
          <a:srgbClr val="F9F7F9"/>
        </a:solidFill>
      </p:bgPr>
    </p:bg>
    <p:spTree>
      <p:nvGrpSpPr>
        <p:cNvPr id="97" name="Shape 97"/>
        <p:cNvGrpSpPr/>
        <p:nvPr/>
      </p:nvGrpSpPr>
      <p:grpSpPr>
        <a:xfrm>
          <a:off x="0" y="0"/>
          <a:ext cx="0" cy="0"/>
          <a:chOff x="0" y="0"/>
          <a:chExt cx="0" cy="0"/>
        </a:xfrm>
      </p:grpSpPr>
      <p:sp>
        <p:nvSpPr>
          <p:cNvPr id="98" name="Google Shape;98;p26"/>
          <p:cNvSpPr/>
          <p:nvPr/>
        </p:nvSpPr>
        <p:spPr>
          <a:xfrm>
            <a:off x="348871" y="280950"/>
            <a:ext cx="8160000" cy="693300"/>
          </a:xfrm>
          <a:prstGeom prst="roundRect">
            <a:avLst>
              <a:gd fmla="val 16667" name="adj"/>
            </a:avLst>
          </a:prstGeom>
          <a:solidFill>
            <a:schemeClr val="lt1">
              <a:alpha val="8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99" name="Google Shape;99;p26"/>
          <p:cNvSpPr txBox="1"/>
          <p:nvPr>
            <p:ph idx="1" type="body"/>
          </p:nvPr>
        </p:nvSpPr>
        <p:spPr>
          <a:xfrm>
            <a:off x="1308099" y="1245997"/>
            <a:ext cx="7264500" cy="474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sz="18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0" name="Google Shape;100;p26"/>
          <p:cNvSpPr txBox="1"/>
          <p:nvPr>
            <p:ph idx="2" type="body"/>
          </p:nvPr>
        </p:nvSpPr>
        <p:spPr>
          <a:xfrm>
            <a:off x="1308099" y="1747948"/>
            <a:ext cx="7264500" cy="274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1" name="Google Shape;101;p26"/>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2" name="Google Shape;102;p26"/>
          <p:cNvPicPr preferRelativeResize="0"/>
          <p:nvPr/>
        </p:nvPicPr>
        <p:blipFill rotWithShape="1">
          <a:blip r:embed="rId2">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cific Content">
  <p:cSld name="Specific Content">
    <p:bg>
      <p:bgPr>
        <a:solidFill>
          <a:srgbClr val="F9F7F9"/>
        </a:solidFill>
      </p:bgPr>
    </p:bg>
    <p:spTree>
      <p:nvGrpSpPr>
        <p:cNvPr id="103" name="Shape 103"/>
        <p:cNvGrpSpPr/>
        <p:nvPr/>
      </p:nvGrpSpPr>
      <p:grpSpPr>
        <a:xfrm>
          <a:off x="0" y="0"/>
          <a:ext cx="0" cy="0"/>
          <a:chOff x="0" y="0"/>
          <a:chExt cx="0" cy="0"/>
        </a:xfrm>
      </p:grpSpPr>
      <p:sp>
        <p:nvSpPr>
          <p:cNvPr id="104" name="Google Shape;104;p29"/>
          <p:cNvSpPr/>
          <p:nvPr>
            <p:ph idx="1" type="body"/>
          </p:nvPr>
        </p:nvSpPr>
        <p:spPr>
          <a:xfrm>
            <a:off x="1236433" y="1836254"/>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5" name="Google Shape;105;p29"/>
          <p:cNvSpPr/>
          <p:nvPr>
            <p:ph idx="2" type="body"/>
          </p:nvPr>
        </p:nvSpPr>
        <p:spPr>
          <a:xfrm>
            <a:off x="1236433" y="3319167"/>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6" name="Google Shape;106;p29"/>
          <p:cNvSpPr/>
          <p:nvPr>
            <p:ph idx="3" type="body"/>
          </p:nvPr>
        </p:nvSpPr>
        <p:spPr>
          <a:xfrm>
            <a:off x="3462799" y="1836254"/>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7" name="Google Shape;107;p29"/>
          <p:cNvSpPr/>
          <p:nvPr>
            <p:ph idx="4" type="body"/>
          </p:nvPr>
        </p:nvSpPr>
        <p:spPr>
          <a:xfrm>
            <a:off x="3462799" y="3319167"/>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8" name="Google Shape;108;p29"/>
          <p:cNvSpPr/>
          <p:nvPr>
            <p:ph idx="5" type="body"/>
          </p:nvPr>
        </p:nvSpPr>
        <p:spPr>
          <a:xfrm>
            <a:off x="5669286" y="1836254"/>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9" name="Google Shape;109;p29"/>
          <p:cNvSpPr/>
          <p:nvPr>
            <p:ph idx="6" type="body"/>
          </p:nvPr>
        </p:nvSpPr>
        <p:spPr>
          <a:xfrm>
            <a:off x="5669286" y="3319167"/>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0" name="Google Shape;110;p29"/>
          <p:cNvSpPr/>
          <p:nvPr/>
        </p:nvSpPr>
        <p:spPr>
          <a:xfrm>
            <a:off x="381836" y="452176"/>
            <a:ext cx="8762100" cy="693300"/>
          </a:xfrm>
          <a:prstGeom prst="roundRect">
            <a:avLst>
              <a:gd fmla="val 16667" name="adj"/>
            </a:avLst>
          </a:prstGeom>
          <a:solidFill>
            <a:schemeClr val="lt1">
              <a:alpha val="8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11" name="Google Shape;111;p29"/>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Title and Content 4">
    <p:bg>
      <p:bgPr>
        <a:solidFill>
          <a:srgbClr val="F9F7F9"/>
        </a:solidFill>
      </p:bgPr>
    </p:bg>
    <p:spTree>
      <p:nvGrpSpPr>
        <p:cNvPr id="112" name="Shape 112"/>
        <p:cNvGrpSpPr/>
        <p:nvPr/>
      </p:nvGrpSpPr>
      <p:grpSpPr>
        <a:xfrm>
          <a:off x="0" y="0"/>
          <a:ext cx="0" cy="0"/>
          <a:chOff x="0" y="0"/>
          <a:chExt cx="0" cy="0"/>
        </a:xfrm>
      </p:grpSpPr>
      <p:sp>
        <p:nvSpPr>
          <p:cNvPr id="113" name="Google Shape;113;p30"/>
          <p:cNvSpPr/>
          <p:nvPr>
            <p:ph idx="1" type="body"/>
          </p:nvPr>
        </p:nvSpPr>
        <p:spPr>
          <a:xfrm>
            <a:off x="2472869" y="2581689"/>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4" name="Google Shape;114;p30"/>
          <p:cNvSpPr/>
          <p:nvPr>
            <p:ph idx="2" type="body"/>
          </p:nvPr>
        </p:nvSpPr>
        <p:spPr>
          <a:xfrm>
            <a:off x="1280174" y="1836254"/>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5" name="Google Shape;115;p30"/>
          <p:cNvSpPr/>
          <p:nvPr>
            <p:ph idx="3" type="body"/>
          </p:nvPr>
        </p:nvSpPr>
        <p:spPr>
          <a:xfrm>
            <a:off x="3576112" y="3337062"/>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6" name="Google Shape;116;p30"/>
          <p:cNvSpPr/>
          <p:nvPr/>
        </p:nvSpPr>
        <p:spPr>
          <a:xfrm>
            <a:off x="381836" y="452176"/>
            <a:ext cx="8762100" cy="693300"/>
          </a:xfrm>
          <a:prstGeom prst="roundRect">
            <a:avLst>
              <a:gd fmla="val 16667" name="adj"/>
            </a:avLst>
          </a:prstGeom>
          <a:solidFill>
            <a:schemeClr val="lt1">
              <a:alpha val="8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17" name="Google Shape;117;p30"/>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1">
  <p:cSld name="1_Title and Content 1">
    <p:bg>
      <p:bgPr>
        <a:solidFill>
          <a:srgbClr val="F9F7F9"/>
        </a:solidFill>
      </p:bgPr>
    </p:bg>
    <p:spTree>
      <p:nvGrpSpPr>
        <p:cNvPr id="14" name="Shape 14"/>
        <p:cNvGrpSpPr/>
        <p:nvPr/>
      </p:nvGrpSpPr>
      <p:grpSpPr>
        <a:xfrm>
          <a:off x="0" y="0"/>
          <a:ext cx="0" cy="0"/>
          <a:chOff x="0" y="0"/>
          <a:chExt cx="0" cy="0"/>
        </a:xfrm>
      </p:grpSpPr>
      <p:pic>
        <p:nvPicPr>
          <p:cNvPr descr="Graphical user interface, text, application, chat or text message&#10;&#10;Description automatically generated" id="15" name="Google Shape;15;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 name="Google Shape;16;p20"/>
          <p:cNvSpPr/>
          <p:nvPr/>
        </p:nvSpPr>
        <p:spPr>
          <a:xfrm>
            <a:off x="381836" y="452176"/>
            <a:ext cx="8762164" cy="693336"/>
          </a:xfrm>
          <a:prstGeom prst="roundRect">
            <a:avLst>
              <a:gd fmla="val 16667" name="adj"/>
            </a:avLst>
          </a:prstGeom>
          <a:solidFill>
            <a:schemeClr val="lt1">
              <a:alpha val="8313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17" name="Google Shape;17;p20"/>
          <p:cNvSpPr txBox="1"/>
          <p:nvPr>
            <p:ph idx="1" type="body"/>
          </p:nvPr>
        </p:nvSpPr>
        <p:spPr>
          <a:xfrm>
            <a:off x="1328026" y="1510303"/>
            <a:ext cx="6876174" cy="249255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100"/>
              <a:buNone/>
              <a:defRPr b="0" i="0" sz="14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SzPts val="1800"/>
              <a:buNone/>
              <a:defRPr b="0" i="0" sz="1400">
                <a:solidFill>
                  <a:srgbClr val="252A22"/>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SzPts val="1500"/>
              <a:buNone/>
              <a:defRPr b="0" i="0" sz="1400">
                <a:solidFill>
                  <a:srgbClr val="252A22"/>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SzPts val="1350"/>
              <a:buNone/>
              <a:defRPr b="0" i="0" sz="1400">
                <a:solidFill>
                  <a:srgbClr val="252A22"/>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SzPts val="1350"/>
              <a:buNone/>
              <a:defRPr b="0" i="0" sz="1400">
                <a:solidFill>
                  <a:srgbClr val="252A22"/>
                </a:solidFill>
                <a:latin typeface="Montserrat Medium"/>
                <a:ea typeface="Montserrat Medium"/>
                <a:cs typeface="Montserrat Medium"/>
                <a:sym typeface="Montserrat Medium"/>
              </a:defRPr>
            </a:lvl5pPr>
            <a:lvl6pPr indent="-314325" lvl="5" marL="2743200" algn="l">
              <a:lnSpc>
                <a:spcPct val="90000"/>
              </a:lnSpc>
              <a:spcBef>
                <a:spcPts val="375"/>
              </a:spcBef>
              <a:spcAft>
                <a:spcPts val="0"/>
              </a:spcAft>
              <a:buSzPts val="1350"/>
              <a:buChar char="•"/>
              <a:defRPr/>
            </a:lvl6pPr>
            <a:lvl7pPr indent="-314325" lvl="6" marL="3200400" algn="l">
              <a:lnSpc>
                <a:spcPct val="90000"/>
              </a:lnSpc>
              <a:spcBef>
                <a:spcPts val="375"/>
              </a:spcBef>
              <a:spcAft>
                <a:spcPts val="0"/>
              </a:spcAft>
              <a:buSzPts val="1350"/>
              <a:buChar char="•"/>
              <a:defRPr/>
            </a:lvl7pPr>
            <a:lvl8pPr indent="-314325" lvl="7" marL="3657600" algn="l">
              <a:lnSpc>
                <a:spcPct val="90000"/>
              </a:lnSpc>
              <a:spcBef>
                <a:spcPts val="375"/>
              </a:spcBef>
              <a:spcAft>
                <a:spcPts val="0"/>
              </a:spcAft>
              <a:buSzPts val="1350"/>
              <a:buChar char="•"/>
              <a:defRPr/>
            </a:lvl8pPr>
            <a:lvl9pPr indent="-314325" lvl="8" marL="4114800" algn="l">
              <a:lnSpc>
                <a:spcPct val="90000"/>
              </a:lnSpc>
              <a:spcBef>
                <a:spcPts val="375"/>
              </a:spcBef>
              <a:spcAft>
                <a:spcPts val="0"/>
              </a:spcAft>
              <a:buSzPts val="1350"/>
              <a:buChar char="•"/>
              <a:defRPr/>
            </a:lvl9pPr>
          </a:lstStyle>
          <a:p/>
        </p:txBody>
      </p:sp>
      <p:sp>
        <p:nvSpPr>
          <p:cNvPr id="18" name="Google Shape;18;p20"/>
          <p:cNvSpPr txBox="1"/>
          <p:nvPr>
            <p:ph type="title"/>
          </p:nvPr>
        </p:nvSpPr>
        <p:spPr>
          <a:xfrm>
            <a:off x="571500" y="579457"/>
            <a:ext cx="8000999" cy="47454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300"/>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 name="Google Shape;19;p20"/>
          <p:cNvPicPr preferRelativeResize="0"/>
          <p:nvPr/>
        </p:nvPicPr>
        <p:blipFill rotWithShape="1">
          <a:blip r:embed="rId3">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8" name="Shape 118"/>
        <p:cNvGrpSpPr/>
        <p:nvPr/>
      </p:nvGrpSpPr>
      <p:grpSpPr>
        <a:xfrm>
          <a:off x="0" y="0"/>
          <a:ext cx="0" cy="0"/>
          <a:chOff x="0" y="0"/>
          <a:chExt cx="0" cy="0"/>
        </a:xfrm>
      </p:grpSpPr>
      <p:sp>
        <p:nvSpPr>
          <p:cNvPr id="119" name="Google Shape;119;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0" name="Google Shape;120;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Content">
  <p:cSld name="Chart Content">
    <p:bg>
      <p:bgPr>
        <a:solidFill>
          <a:srgbClr val="F9F7F9"/>
        </a:solidFill>
      </p:bgPr>
    </p:bg>
    <p:spTree>
      <p:nvGrpSpPr>
        <p:cNvPr id="122" name="Shape 122"/>
        <p:cNvGrpSpPr/>
        <p:nvPr/>
      </p:nvGrpSpPr>
      <p:grpSpPr>
        <a:xfrm>
          <a:off x="0" y="0"/>
          <a:ext cx="0" cy="0"/>
          <a:chOff x="0" y="0"/>
          <a:chExt cx="0" cy="0"/>
        </a:xfrm>
      </p:grpSpPr>
      <p:sp>
        <p:nvSpPr>
          <p:cNvPr id="123" name="Google Shape;123;p32"/>
          <p:cNvSpPr/>
          <p:nvPr>
            <p:ph idx="1" type="body"/>
          </p:nvPr>
        </p:nvSpPr>
        <p:spPr>
          <a:xfrm>
            <a:off x="381836" y="1315129"/>
            <a:ext cx="8190600" cy="2958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4" name="Google Shape;124;p32"/>
          <p:cNvSpPr/>
          <p:nvPr/>
        </p:nvSpPr>
        <p:spPr>
          <a:xfrm>
            <a:off x="381836" y="452176"/>
            <a:ext cx="8762100" cy="693300"/>
          </a:xfrm>
          <a:prstGeom prst="roundRect">
            <a:avLst>
              <a:gd fmla="val 16667" name="adj"/>
            </a:avLst>
          </a:prstGeom>
          <a:solidFill>
            <a:schemeClr val="lt1">
              <a:alpha val="8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25" name="Google Shape;125;p32"/>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F9F7F9"/>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1">
  <p:cSld name="Transition 1">
    <p:spTree>
      <p:nvGrpSpPr>
        <p:cNvPr id="127" name="Shape 127"/>
        <p:cNvGrpSpPr/>
        <p:nvPr/>
      </p:nvGrpSpPr>
      <p:grpSpPr>
        <a:xfrm>
          <a:off x="0" y="0"/>
          <a:ext cx="0" cy="0"/>
          <a:chOff x="0" y="0"/>
          <a:chExt cx="0" cy="0"/>
        </a:xfrm>
      </p:grpSpPr>
      <p:pic>
        <p:nvPicPr>
          <p:cNvPr descr="Diagram&#10;&#10;Description automatically generated" id="128" name="Google Shape;128;p5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9" name="Google Shape;129;p56"/>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F9D628"/>
              </a:buClr>
              <a:buSzPts val="1800"/>
              <a:buNone/>
              <a:defRPr sz="1800">
                <a:solidFill>
                  <a:srgbClr val="F9D628"/>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ransition 2">
  <p:cSld name="1_Transition 2">
    <p:spTree>
      <p:nvGrpSpPr>
        <p:cNvPr id="130" name="Shape 130"/>
        <p:cNvGrpSpPr/>
        <p:nvPr/>
      </p:nvGrpSpPr>
      <p:grpSpPr>
        <a:xfrm>
          <a:off x="0" y="0"/>
          <a:ext cx="0" cy="0"/>
          <a:chOff x="0" y="0"/>
          <a:chExt cx="0" cy="0"/>
        </a:xfrm>
      </p:grpSpPr>
      <p:pic>
        <p:nvPicPr>
          <p:cNvPr id="131" name="Google Shape;131;p5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2" name="Google Shape;132;p57"/>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B1E0E0"/>
              </a:buClr>
              <a:buSzPts val="1800"/>
              <a:buNone/>
              <a:defRPr sz="1800">
                <a:solidFill>
                  <a:srgbClr val="B1E0E0"/>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bg>
      <p:bgPr>
        <a:solidFill>
          <a:srgbClr val="F9F7F9"/>
        </a:solidFill>
      </p:bgPr>
    </p:bg>
    <p:spTree>
      <p:nvGrpSpPr>
        <p:cNvPr id="133" name="Shape 133"/>
        <p:cNvGrpSpPr/>
        <p:nvPr/>
      </p:nvGrpSpPr>
      <p:grpSpPr>
        <a:xfrm>
          <a:off x="0" y="0"/>
          <a:ext cx="0" cy="0"/>
          <a:chOff x="0" y="0"/>
          <a:chExt cx="0" cy="0"/>
        </a:xfrm>
      </p:grpSpPr>
      <p:pic>
        <p:nvPicPr>
          <p:cNvPr descr="Graphical user interface, text, application, chat or text message&#10;&#10;Description automatically generated" id="134" name="Google Shape;134;p58"/>
          <p:cNvPicPr preferRelativeResize="0"/>
          <p:nvPr/>
        </p:nvPicPr>
        <p:blipFill rotWithShape="1">
          <a:blip r:embed="rId2">
            <a:alphaModFix/>
          </a:blip>
          <a:srcRect b="0" l="0" r="0" t="0"/>
          <a:stretch/>
        </p:blipFill>
        <p:spPr>
          <a:xfrm>
            <a:off x="0" y="0"/>
            <a:ext cx="9144000" cy="5143498"/>
          </a:xfrm>
          <a:prstGeom prst="rect">
            <a:avLst/>
          </a:prstGeom>
          <a:noFill/>
          <a:ln>
            <a:noFill/>
          </a:ln>
        </p:spPr>
      </p:pic>
      <p:sp>
        <p:nvSpPr>
          <p:cNvPr id="135" name="Google Shape;135;p58"/>
          <p:cNvSpPr/>
          <p:nvPr/>
        </p:nvSpPr>
        <p:spPr>
          <a:xfrm>
            <a:off x="381836" y="452176"/>
            <a:ext cx="8762100" cy="693300"/>
          </a:xfrm>
          <a:prstGeom prst="roundRect">
            <a:avLst>
              <a:gd fmla="val 16667" name="adj"/>
            </a:avLst>
          </a:prstGeom>
          <a:solidFill>
            <a:schemeClr val="lt1">
              <a:alpha val="8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36" name="Google Shape;136;p58"/>
          <p:cNvSpPr txBox="1"/>
          <p:nvPr>
            <p:ph idx="1" type="body"/>
          </p:nvPr>
        </p:nvSpPr>
        <p:spPr>
          <a:xfrm>
            <a:off x="1328026" y="1510303"/>
            <a:ext cx="6876300" cy="2492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7" name="Google Shape;137;p58"/>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38" name="Google Shape;138;p58"/>
          <p:cNvPicPr preferRelativeResize="0"/>
          <p:nvPr/>
        </p:nvPicPr>
        <p:blipFill rotWithShape="1">
          <a:blip r:embed="rId3">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Title and Content 5">
    <p:bg>
      <p:bgPr>
        <a:solidFill>
          <a:srgbClr val="F9F7F9"/>
        </a:solidFill>
      </p:bgPr>
    </p:bg>
    <p:spTree>
      <p:nvGrpSpPr>
        <p:cNvPr id="139" name="Shape 139"/>
        <p:cNvGrpSpPr/>
        <p:nvPr/>
      </p:nvGrpSpPr>
      <p:grpSpPr>
        <a:xfrm>
          <a:off x="0" y="0"/>
          <a:ext cx="0" cy="0"/>
          <a:chOff x="0" y="0"/>
          <a:chExt cx="0" cy="0"/>
        </a:xfrm>
      </p:grpSpPr>
      <p:sp>
        <p:nvSpPr>
          <p:cNvPr id="140" name="Google Shape;140;p59"/>
          <p:cNvSpPr/>
          <p:nvPr>
            <p:ph idx="1" type="body"/>
          </p:nvPr>
        </p:nvSpPr>
        <p:spPr>
          <a:xfrm>
            <a:off x="2472869" y="2581689"/>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1" name="Google Shape;141;p59"/>
          <p:cNvSpPr/>
          <p:nvPr>
            <p:ph idx="2" type="body"/>
          </p:nvPr>
        </p:nvSpPr>
        <p:spPr>
          <a:xfrm>
            <a:off x="1280174" y="1836254"/>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2" name="Google Shape;142;p59"/>
          <p:cNvSpPr/>
          <p:nvPr>
            <p:ph idx="3" type="body"/>
          </p:nvPr>
        </p:nvSpPr>
        <p:spPr>
          <a:xfrm>
            <a:off x="3576112" y="3337062"/>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3" name="Google Shape;143;p59"/>
          <p:cNvSpPr/>
          <p:nvPr/>
        </p:nvSpPr>
        <p:spPr>
          <a:xfrm>
            <a:off x="381836" y="452176"/>
            <a:ext cx="8762100" cy="693300"/>
          </a:xfrm>
          <a:prstGeom prst="roundRect">
            <a:avLst>
              <a:gd fmla="val 16667" name="adj"/>
            </a:avLst>
          </a:prstGeom>
          <a:solidFill>
            <a:schemeClr val="lt1">
              <a:alpha val="8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44" name="Google Shape;144;p59"/>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2">
  <p:cSld name="Transition 2">
    <p:spTree>
      <p:nvGrpSpPr>
        <p:cNvPr id="145" name="Shape 145"/>
        <p:cNvGrpSpPr/>
        <p:nvPr/>
      </p:nvGrpSpPr>
      <p:grpSpPr>
        <a:xfrm>
          <a:off x="0" y="0"/>
          <a:ext cx="0" cy="0"/>
          <a:chOff x="0" y="0"/>
          <a:chExt cx="0" cy="0"/>
        </a:xfrm>
      </p:grpSpPr>
      <p:pic>
        <p:nvPicPr>
          <p:cNvPr id="146" name="Google Shape;146;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7" name="Google Shape;147;p60"/>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FF4D00"/>
              </a:buClr>
              <a:buSzPts val="1800"/>
              <a:buNone/>
              <a:defRPr sz="1800">
                <a:solidFill>
                  <a:srgbClr val="FF4D00"/>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8" name="Shape 148"/>
        <p:cNvGrpSpPr/>
        <p:nvPr/>
      </p:nvGrpSpPr>
      <p:grpSpPr>
        <a:xfrm>
          <a:off x="0" y="0"/>
          <a:ext cx="0" cy="0"/>
          <a:chOff x="0" y="0"/>
          <a:chExt cx="0" cy="0"/>
        </a:xfrm>
      </p:grpSpPr>
      <p:sp>
        <p:nvSpPr>
          <p:cNvPr id="149" name="Google Shape;149;p61"/>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3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61"/>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361950" lvl="0" marL="457200" algn="l">
              <a:lnSpc>
                <a:spcPct val="90000"/>
              </a:lnSpc>
              <a:spcBef>
                <a:spcPts val="750"/>
              </a:spcBef>
              <a:spcAft>
                <a:spcPts val="0"/>
              </a:spcAft>
              <a:buSzPts val="2100"/>
              <a:buChar char="•"/>
              <a:defRPr/>
            </a:lvl1pPr>
            <a:lvl2pPr indent="-342900" lvl="1" marL="914400" algn="l">
              <a:lnSpc>
                <a:spcPct val="90000"/>
              </a:lnSpc>
              <a:spcBef>
                <a:spcPts val="375"/>
              </a:spcBef>
              <a:spcAft>
                <a:spcPts val="0"/>
              </a:spcAft>
              <a:buSzPts val="1800"/>
              <a:buChar char="•"/>
              <a:defRPr/>
            </a:lvl2pPr>
            <a:lvl3pPr indent="-323850" lvl="2" marL="1371600" algn="l">
              <a:lnSpc>
                <a:spcPct val="90000"/>
              </a:lnSpc>
              <a:spcBef>
                <a:spcPts val="375"/>
              </a:spcBef>
              <a:spcAft>
                <a:spcPts val="0"/>
              </a:spcAft>
              <a:buSzPts val="1500"/>
              <a:buChar char="•"/>
              <a:defRPr/>
            </a:lvl3pPr>
            <a:lvl4pPr indent="-314325" lvl="3" marL="1828800" algn="l">
              <a:lnSpc>
                <a:spcPct val="90000"/>
              </a:lnSpc>
              <a:spcBef>
                <a:spcPts val="375"/>
              </a:spcBef>
              <a:spcAft>
                <a:spcPts val="0"/>
              </a:spcAft>
              <a:buSzPts val="1350"/>
              <a:buChar char="•"/>
              <a:defRPr/>
            </a:lvl4pPr>
            <a:lvl5pPr indent="-314325" lvl="4" marL="2286000" algn="l">
              <a:lnSpc>
                <a:spcPct val="90000"/>
              </a:lnSpc>
              <a:spcBef>
                <a:spcPts val="375"/>
              </a:spcBef>
              <a:spcAft>
                <a:spcPts val="0"/>
              </a:spcAft>
              <a:buSzPts val="1350"/>
              <a:buChar char="•"/>
              <a:defRPr/>
            </a:lvl5pPr>
            <a:lvl6pPr indent="-314325" lvl="5" marL="2743200" algn="l">
              <a:lnSpc>
                <a:spcPct val="90000"/>
              </a:lnSpc>
              <a:spcBef>
                <a:spcPts val="375"/>
              </a:spcBef>
              <a:spcAft>
                <a:spcPts val="0"/>
              </a:spcAft>
              <a:buSzPts val="1350"/>
              <a:buChar char="•"/>
              <a:defRPr/>
            </a:lvl6pPr>
            <a:lvl7pPr indent="-314325" lvl="6" marL="3200400" algn="l">
              <a:lnSpc>
                <a:spcPct val="90000"/>
              </a:lnSpc>
              <a:spcBef>
                <a:spcPts val="375"/>
              </a:spcBef>
              <a:spcAft>
                <a:spcPts val="0"/>
              </a:spcAft>
              <a:buSzPts val="1350"/>
              <a:buChar char="•"/>
              <a:defRPr/>
            </a:lvl7pPr>
            <a:lvl8pPr indent="-314325" lvl="7" marL="3657600" algn="l">
              <a:lnSpc>
                <a:spcPct val="90000"/>
              </a:lnSpc>
              <a:spcBef>
                <a:spcPts val="375"/>
              </a:spcBef>
              <a:spcAft>
                <a:spcPts val="0"/>
              </a:spcAft>
              <a:buSzPts val="1350"/>
              <a:buChar char="•"/>
              <a:defRPr/>
            </a:lvl8pPr>
            <a:lvl9pPr indent="-314325" lvl="8" marL="4114800" algn="l">
              <a:lnSpc>
                <a:spcPct val="90000"/>
              </a:lnSpc>
              <a:spcBef>
                <a:spcPts val="375"/>
              </a:spcBef>
              <a:spcAft>
                <a:spcPts val="0"/>
              </a:spcAft>
              <a:buSzPts val="1350"/>
              <a:buChar char="•"/>
              <a:defRPr/>
            </a:lvl9pPr>
          </a:lstStyle>
          <a:p/>
        </p:txBody>
      </p:sp>
      <p:sp>
        <p:nvSpPr>
          <p:cNvPr id="151" name="Google Shape;151;p6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p62"/>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Autofit/>
          </a:bodyPr>
          <a:lstStyle>
            <a:lvl1pPr lvl="0" algn="l">
              <a:lnSpc>
                <a:spcPct val="90000"/>
              </a:lnSpc>
              <a:spcBef>
                <a:spcPts val="0"/>
              </a:spcBef>
              <a:spcAft>
                <a:spcPts val="0"/>
              </a:spcAft>
              <a:buClr>
                <a:schemeClr val="dk1"/>
              </a:buClr>
              <a:buSzPts val="2600"/>
              <a:buFont typeface="Libre Franklin Thin"/>
              <a:buNone/>
              <a:defRPr sz="26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4" name="Google Shape;154;p62"/>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55" name="Google Shape;155;p62"/>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6" name="Google Shape;156;p62"/>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157" name="Google Shape;157;p62"/>
          <p:cNvGrpSpPr/>
          <p:nvPr/>
        </p:nvGrpSpPr>
        <p:grpSpPr>
          <a:xfrm>
            <a:off x="45289" y="36618"/>
            <a:ext cx="9053374" cy="102375"/>
            <a:chOff x="120770" y="97649"/>
            <a:chExt cx="24142330" cy="273000"/>
          </a:xfrm>
        </p:grpSpPr>
        <p:sp>
          <p:nvSpPr>
            <p:cNvPr id="158" name="Google Shape;158;p62"/>
            <p:cNvSpPr/>
            <p:nvPr/>
          </p:nvSpPr>
          <p:spPr>
            <a:xfrm>
              <a:off x="120770" y="97649"/>
              <a:ext cx="7956300" cy="273000"/>
            </a:xfrm>
            <a:prstGeom prst="rect">
              <a:avLst/>
            </a:prstGeom>
            <a:solidFill>
              <a:srgbClr val="5FCFE3"/>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sp>
          <p:nvSpPr>
            <p:cNvPr id="159" name="Google Shape;159;p62"/>
            <p:cNvSpPr/>
            <p:nvPr/>
          </p:nvSpPr>
          <p:spPr>
            <a:xfrm>
              <a:off x="8213785" y="97649"/>
              <a:ext cx="7956300" cy="273000"/>
            </a:xfrm>
            <a:prstGeom prst="rect">
              <a:avLst/>
            </a:prstGeom>
            <a:solidFill>
              <a:srgbClr val="FCD800"/>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sp>
          <p:nvSpPr>
            <p:cNvPr id="160" name="Google Shape;160;p62"/>
            <p:cNvSpPr/>
            <p:nvPr/>
          </p:nvSpPr>
          <p:spPr>
            <a:xfrm>
              <a:off x="16306800" y="97649"/>
              <a:ext cx="7956300" cy="273000"/>
            </a:xfrm>
            <a:prstGeom prst="rect">
              <a:avLst/>
            </a:prstGeom>
            <a:solidFill>
              <a:srgbClr val="999999"/>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grpSp>
      <p:pic>
        <p:nvPicPr>
          <p:cNvPr id="161" name="Google Shape;161;p62"/>
          <p:cNvPicPr preferRelativeResize="0"/>
          <p:nvPr/>
        </p:nvPicPr>
        <p:blipFill rotWithShape="1">
          <a:blip r:embed="rId2">
            <a:alphaModFix/>
          </a:blip>
          <a:srcRect b="25643" l="32855" r="31725" t="17660"/>
          <a:stretch/>
        </p:blipFill>
        <p:spPr>
          <a:xfrm>
            <a:off x="8639130" y="159307"/>
            <a:ext cx="347659" cy="3310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ransition 2">
  <p:cSld name="1_Transition 2">
    <p:spTree>
      <p:nvGrpSpPr>
        <p:cNvPr id="20" name="Shape 20"/>
        <p:cNvGrpSpPr/>
        <p:nvPr/>
      </p:nvGrpSpPr>
      <p:grpSpPr>
        <a:xfrm>
          <a:off x="0" y="0"/>
          <a:ext cx="0" cy="0"/>
          <a:chOff x="0" y="0"/>
          <a:chExt cx="0" cy="0"/>
        </a:xfrm>
      </p:grpSpPr>
      <p:pic>
        <p:nvPicPr>
          <p:cNvPr id="21" name="Google Shape;21;p4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 name="Google Shape;22;p41"/>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B1E0E0"/>
              </a:buClr>
              <a:buSzPts val="1800"/>
              <a:buNone/>
              <a:defRPr sz="1800">
                <a:solidFill>
                  <a:srgbClr val="B1E0E0"/>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Slide">
  <p:cSld name="Main_Slide">
    <p:spTree>
      <p:nvGrpSpPr>
        <p:cNvPr id="162" name="Shape 162"/>
        <p:cNvGrpSpPr/>
        <p:nvPr/>
      </p:nvGrpSpPr>
      <p:grpSpPr>
        <a:xfrm>
          <a:off x="0" y="0"/>
          <a:ext cx="0" cy="0"/>
          <a:chOff x="0" y="0"/>
          <a:chExt cx="0" cy="0"/>
        </a:xfrm>
      </p:grpSpPr>
      <p:sp>
        <p:nvSpPr>
          <p:cNvPr id="163" name="Google Shape;163;p63"/>
          <p:cNvSpPr txBox="1"/>
          <p:nvPr>
            <p:ph type="title"/>
          </p:nvPr>
        </p:nvSpPr>
        <p:spPr>
          <a:xfrm>
            <a:off x="633382" y="96855"/>
            <a:ext cx="7877100" cy="282600"/>
          </a:xfrm>
          <a:prstGeom prst="rect">
            <a:avLst/>
          </a:prstGeom>
          <a:noFill/>
          <a:ln>
            <a:noFill/>
          </a:ln>
        </p:spPr>
        <p:txBody>
          <a:bodyPr anchorCtr="0" anchor="ctr" bIns="17150" lIns="34275" spcFirstLastPara="1" rIns="34275" wrap="square" tIns="17150">
            <a:noAutofit/>
          </a:bodyPr>
          <a:lstStyle>
            <a:lvl1pPr lvl="0" algn="l">
              <a:lnSpc>
                <a:spcPct val="90000"/>
              </a:lnSpc>
              <a:spcBef>
                <a:spcPts val="0"/>
              </a:spcBef>
              <a:spcAft>
                <a:spcPts val="0"/>
              </a:spcAft>
              <a:buClr>
                <a:srgbClr val="DCDEE0"/>
              </a:buClr>
              <a:buSzPts val="1500"/>
              <a:buFont typeface="Libre Franklin Thin"/>
              <a:buNone/>
              <a:defRPr sz="1500">
                <a:solidFill>
                  <a:srgbClr val="DCDEE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bg>
      <p:bgPr>
        <a:solidFill>
          <a:srgbClr val="F9F7F9"/>
        </a:solidFill>
      </p:bgPr>
    </p:bg>
    <p:spTree>
      <p:nvGrpSpPr>
        <p:cNvPr id="171" name="Shape 171"/>
        <p:cNvGrpSpPr/>
        <p:nvPr/>
      </p:nvGrpSpPr>
      <p:grpSpPr>
        <a:xfrm>
          <a:off x="0" y="0"/>
          <a:ext cx="0" cy="0"/>
          <a:chOff x="0" y="0"/>
          <a:chExt cx="0" cy="0"/>
        </a:xfrm>
      </p:grpSpPr>
      <p:sp>
        <p:nvSpPr>
          <p:cNvPr id="172" name="Google Shape;172;p28"/>
          <p:cNvSpPr/>
          <p:nvPr/>
        </p:nvSpPr>
        <p:spPr>
          <a:xfrm>
            <a:off x="381836" y="452176"/>
            <a:ext cx="8762100" cy="693300"/>
          </a:xfrm>
          <a:prstGeom prst="roundRect">
            <a:avLst>
              <a:gd fmla="val 16667" name="adj"/>
            </a:avLst>
          </a:prstGeom>
          <a:solidFill>
            <a:schemeClr val="lt1">
              <a:alpha val="8313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73" name="Google Shape;173;p28"/>
          <p:cNvSpPr txBox="1"/>
          <p:nvPr>
            <p:ph idx="1" type="body"/>
          </p:nvPr>
        </p:nvSpPr>
        <p:spPr>
          <a:xfrm>
            <a:off x="1308099" y="1245997"/>
            <a:ext cx="7264500" cy="474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sz="18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4" name="Google Shape;174;p28"/>
          <p:cNvSpPr txBox="1"/>
          <p:nvPr>
            <p:ph idx="2" type="body"/>
          </p:nvPr>
        </p:nvSpPr>
        <p:spPr>
          <a:xfrm>
            <a:off x="1308099" y="1747948"/>
            <a:ext cx="7264500" cy="274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5" name="Google Shape;175;p28"/>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6" name="Google Shape;176;p28"/>
          <p:cNvPicPr preferRelativeResize="0"/>
          <p:nvPr/>
        </p:nvPicPr>
        <p:blipFill rotWithShape="1">
          <a:blip r:embed="rId2">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F9F7F9"/>
        </a:solidFill>
      </p:bgPr>
    </p:bg>
    <p:spTree>
      <p:nvGrpSpPr>
        <p:cNvPr id="177" name="Shape 177"/>
        <p:cNvGrpSpPr/>
        <p:nvPr/>
      </p:nvGrpSpPr>
      <p:grpSpPr>
        <a:xfrm>
          <a:off x="0" y="0"/>
          <a:ext cx="0" cy="0"/>
          <a:chOff x="0" y="0"/>
          <a:chExt cx="0" cy="0"/>
        </a:xfrm>
      </p:grpSpPr>
      <p:pic>
        <p:nvPicPr>
          <p:cNvPr descr="Diagram&#10;&#10;Description automatically generated" id="178" name="Google Shape;178;p43"/>
          <p:cNvPicPr preferRelativeResize="0"/>
          <p:nvPr/>
        </p:nvPicPr>
        <p:blipFill rotWithShape="1">
          <a:blip r:embed="rId2">
            <a:alphaModFix/>
          </a:blip>
          <a:srcRect b="0" l="0" r="0" t="0"/>
          <a:stretch/>
        </p:blipFill>
        <p:spPr>
          <a:xfrm>
            <a:off x="4229" y="0"/>
            <a:ext cx="9135542" cy="514350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bg>
      <p:bgPr>
        <a:solidFill>
          <a:srgbClr val="F9F7F9"/>
        </a:solidFill>
      </p:bgPr>
    </p:bg>
    <p:spTree>
      <p:nvGrpSpPr>
        <p:cNvPr id="179" name="Shape 179"/>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1">
  <p:cSld name="Transition 1">
    <p:spTree>
      <p:nvGrpSpPr>
        <p:cNvPr id="180" name="Shape 180"/>
        <p:cNvGrpSpPr/>
        <p:nvPr/>
      </p:nvGrpSpPr>
      <p:grpSpPr>
        <a:xfrm>
          <a:off x="0" y="0"/>
          <a:ext cx="0" cy="0"/>
          <a:chOff x="0" y="0"/>
          <a:chExt cx="0" cy="0"/>
        </a:xfrm>
      </p:grpSpPr>
      <p:pic>
        <p:nvPicPr>
          <p:cNvPr descr="Diagram&#10;&#10;Description automatically generated" id="181" name="Google Shape;181;p4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2" name="Google Shape;182;p45"/>
          <p:cNvSpPr txBox="1"/>
          <p:nvPr>
            <p:ph idx="1" type="body"/>
          </p:nvPr>
        </p:nvSpPr>
        <p:spPr>
          <a:xfrm rot="-5400000">
            <a:off x="6567788" y="2363908"/>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F9D628"/>
              </a:buClr>
              <a:buSzPts val="1800"/>
              <a:buNone/>
              <a:defRPr sz="1800">
                <a:solidFill>
                  <a:srgbClr val="F9D628"/>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ransition 2">
  <p:cSld name="1_Transition 2">
    <p:spTree>
      <p:nvGrpSpPr>
        <p:cNvPr id="183" name="Shape 183"/>
        <p:cNvGrpSpPr/>
        <p:nvPr/>
      </p:nvGrpSpPr>
      <p:grpSpPr>
        <a:xfrm>
          <a:off x="0" y="0"/>
          <a:ext cx="0" cy="0"/>
          <a:chOff x="0" y="0"/>
          <a:chExt cx="0" cy="0"/>
        </a:xfrm>
      </p:grpSpPr>
      <p:pic>
        <p:nvPicPr>
          <p:cNvPr id="184" name="Google Shape;184;p4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5" name="Google Shape;185;p46"/>
          <p:cNvSpPr txBox="1"/>
          <p:nvPr>
            <p:ph idx="1" type="body"/>
          </p:nvPr>
        </p:nvSpPr>
        <p:spPr>
          <a:xfrm rot="-5400000">
            <a:off x="6567788" y="2363908"/>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B1E0E0"/>
              </a:buClr>
              <a:buSzPts val="1800"/>
              <a:buNone/>
              <a:defRPr sz="1800">
                <a:solidFill>
                  <a:srgbClr val="B1E0E0"/>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Title and Content 5">
    <p:bg>
      <p:bgPr>
        <a:solidFill>
          <a:srgbClr val="F9F7F9"/>
        </a:solidFill>
      </p:bgPr>
    </p:bg>
    <p:spTree>
      <p:nvGrpSpPr>
        <p:cNvPr id="186" name="Shape 186"/>
        <p:cNvGrpSpPr/>
        <p:nvPr/>
      </p:nvGrpSpPr>
      <p:grpSpPr>
        <a:xfrm>
          <a:off x="0" y="0"/>
          <a:ext cx="0" cy="0"/>
          <a:chOff x="0" y="0"/>
          <a:chExt cx="0" cy="0"/>
        </a:xfrm>
      </p:grpSpPr>
      <p:sp>
        <p:nvSpPr>
          <p:cNvPr id="187" name="Google Shape;187;p47"/>
          <p:cNvSpPr/>
          <p:nvPr>
            <p:ph idx="1" type="body"/>
          </p:nvPr>
        </p:nvSpPr>
        <p:spPr>
          <a:xfrm>
            <a:off x="2472869" y="2581689"/>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8" name="Google Shape;188;p47"/>
          <p:cNvSpPr/>
          <p:nvPr>
            <p:ph idx="2" type="body"/>
          </p:nvPr>
        </p:nvSpPr>
        <p:spPr>
          <a:xfrm>
            <a:off x="1280174" y="1836254"/>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9" name="Google Shape;189;p47"/>
          <p:cNvSpPr/>
          <p:nvPr>
            <p:ph idx="3" type="body"/>
          </p:nvPr>
        </p:nvSpPr>
        <p:spPr>
          <a:xfrm>
            <a:off x="3576112" y="3337062"/>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0" name="Google Shape;190;p47"/>
          <p:cNvSpPr/>
          <p:nvPr/>
        </p:nvSpPr>
        <p:spPr>
          <a:xfrm>
            <a:off x="381836" y="452176"/>
            <a:ext cx="8762100" cy="693300"/>
          </a:xfrm>
          <a:prstGeom prst="roundRect">
            <a:avLst>
              <a:gd fmla="val 16667" name="adj"/>
            </a:avLst>
          </a:prstGeom>
          <a:solidFill>
            <a:schemeClr val="lt1">
              <a:alpha val="8313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91" name="Google Shape;191;p47"/>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bg>
      <p:bgPr>
        <a:solidFill>
          <a:srgbClr val="F9F7F9"/>
        </a:solidFill>
      </p:bgPr>
    </p:bg>
    <p:spTree>
      <p:nvGrpSpPr>
        <p:cNvPr id="192" name="Shape 192"/>
        <p:cNvGrpSpPr/>
        <p:nvPr/>
      </p:nvGrpSpPr>
      <p:grpSpPr>
        <a:xfrm>
          <a:off x="0" y="0"/>
          <a:ext cx="0" cy="0"/>
          <a:chOff x="0" y="0"/>
          <a:chExt cx="0" cy="0"/>
        </a:xfrm>
      </p:grpSpPr>
      <p:pic>
        <p:nvPicPr>
          <p:cNvPr descr="Graphical user interface, text, application, chat or text message&#10;&#10;Description automatically generated" id="193" name="Google Shape;193;p48"/>
          <p:cNvPicPr preferRelativeResize="0"/>
          <p:nvPr/>
        </p:nvPicPr>
        <p:blipFill rotWithShape="1">
          <a:blip r:embed="rId2">
            <a:alphaModFix/>
          </a:blip>
          <a:srcRect b="0" l="0" r="0" t="0"/>
          <a:stretch/>
        </p:blipFill>
        <p:spPr>
          <a:xfrm>
            <a:off x="0" y="0"/>
            <a:ext cx="9144000" cy="5143498"/>
          </a:xfrm>
          <a:prstGeom prst="rect">
            <a:avLst/>
          </a:prstGeom>
          <a:noFill/>
          <a:ln>
            <a:noFill/>
          </a:ln>
        </p:spPr>
      </p:pic>
      <p:sp>
        <p:nvSpPr>
          <p:cNvPr id="194" name="Google Shape;194;p48"/>
          <p:cNvSpPr/>
          <p:nvPr/>
        </p:nvSpPr>
        <p:spPr>
          <a:xfrm>
            <a:off x="381836" y="452176"/>
            <a:ext cx="8762100" cy="693300"/>
          </a:xfrm>
          <a:prstGeom prst="roundRect">
            <a:avLst>
              <a:gd fmla="val 16667" name="adj"/>
            </a:avLst>
          </a:prstGeom>
          <a:solidFill>
            <a:schemeClr val="lt1">
              <a:alpha val="8313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95" name="Google Shape;195;p48"/>
          <p:cNvSpPr txBox="1"/>
          <p:nvPr>
            <p:ph idx="1" type="body"/>
          </p:nvPr>
        </p:nvSpPr>
        <p:spPr>
          <a:xfrm>
            <a:off x="1328026" y="1510303"/>
            <a:ext cx="6876300" cy="2492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6" name="Google Shape;196;p48"/>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7" name="Google Shape;197;p48"/>
          <p:cNvPicPr preferRelativeResize="0"/>
          <p:nvPr/>
        </p:nvPicPr>
        <p:blipFill rotWithShape="1">
          <a:blip r:embed="rId3">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cific Content">
  <p:cSld name="Specific Content">
    <p:bg>
      <p:bgPr>
        <a:solidFill>
          <a:srgbClr val="F9F7F9"/>
        </a:solidFill>
      </p:bgPr>
    </p:bg>
    <p:spTree>
      <p:nvGrpSpPr>
        <p:cNvPr id="198" name="Shape 198"/>
        <p:cNvGrpSpPr/>
        <p:nvPr/>
      </p:nvGrpSpPr>
      <p:grpSpPr>
        <a:xfrm>
          <a:off x="0" y="0"/>
          <a:ext cx="0" cy="0"/>
          <a:chOff x="0" y="0"/>
          <a:chExt cx="0" cy="0"/>
        </a:xfrm>
      </p:grpSpPr>
      <p:sp>
        <p:nvSpPr>
          <p:cNvPr id="199" name="Google Shape;199;p49"/>
          <p:cNvSpPr/>
          <p:nvPr>
            <p:ph idx="1" type="body"/>
          </p:nvPr>
        </p:nvSpPr>
        <p:spPr>
          <a:xfrm>
            <a:off x="1236433" y="1836254"/>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0" name="Google Shape;200;p49"/>
          <p:cNvSpPr/>
          <p:nvPr>
            <p:ph idx="2" type="body"/>
          </p:nvPr>
        </p:nvSpPr>
        <p:spPr>
          <a:xfrm>
            <a:off x="1236433" y="3319167"/>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1" name="Google Shape;201;p49"/>
          <p:cNvSpPr/>
          <p:nvPr>
            <p:ph idx="3" type="body"/>
          </p:nvPr>
        </p:nvSpPr>
        <p:spPr>
          <a:xfrm>
            <a:off x="3462799" y="1836254"/>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2" name="Google Shape;202;p49"/>
          <p:cNvSpPr/>
          <p:nvPr>
            <p:ph idx="4" type="body"/>
          </p:nvPr>
        </p:nvSpPr>
        <p:spPr>
          <a:xfrm>
            <a:off x="3462799" y="3319167"/>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3" name="Google Shape;203;p49"/>
          <p:cNvSpPr/>
          <p:nvPr>
            <p:ph idx="5" type="body"/>
          </p:nvPr>
        </p:nvSpPr>
        <p:spPr>
          <a:xfrm>
            <a:off x="5669286" y="1836254"/>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4" name="Google Shape;204;p49"/>
          <p:cNvSpPr/>
          <p:nvPr>
            <p:ph idx="6" type="body"/>
          </p:nvPr>
        </p:nvSpPr>
        <p:spPr>
          <a:xfrm>
            <a:off x="5669286" y="3319167"/>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5" name="Google Shape;205;p49"/>
          <p:cNvSpPr/>
          <p:nvPr/>
        </p:nvSpPr>
        <p:spPr>
          <a:xfrm>
            <a:off x="381836" y="452176"/>
            <a:ext cx="8762100" cy="693300"/>
          </a:xfrm>
          <a:prstGeom prst="roundRect">
            <a:avLst>
              <a:gd fmla="val 16667" name="adj"/>
            </a:avLst>
          </a:prstGeom>
          <a:solidFill>
            <a:schemeClr val="lt1">
              <a:alpha val="8313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206" name="Google Shape;206;p49"/>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Content">
  <p:cSld name="Chart Content">
    <p:bg>
      <p:bgPr>
        <a:solidFill>
          <a:srgbClr val="F9F7F9"/>
        </a:solidFill>
      </p:bgPr>
    </p:bg>
    <p:spTree>
      <p:nvGrpSpPr>
        <p:cNvPr id="207" name="Shape 207"/>
        <p:cNvGrpSpPr/>
        <p:nvPr/>
      </p:nvGrpSpPr>
      <p:grpSpPr>
        <a:xfrm>
          <a:off x="0" y="0"/>
          <a:ext cx="0" cy="0"/>
          <a:chOff x="0" y="0"/>
          <a:chExt cx="0" cy="0"/>
        </a:xfrm>
      </p:grpSpPr>
      <p:sp>
        <p:nvSpPr>
          <p:cNvPr id="208" name="Google Shape;208;p50"/>
          <p:cNvSpPr/>
          <p:nvPr>
            <p:ph idx="1" type="body"/>
          </p:nvPr>
        </p:nvSpPr>
        <p:spPr>
          <a:xfrm>
            <a:off x="381836" y="1315129"/>
            <a:ext cx="8190600" cy="2958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9" name="Google Shape;209;p50"/>
          <p:cNvSpPr/>
          <p:nvPr/>
        </p:nvSpPr>
        <p:spPr>
          <a:xfrm>
            <a:off x="381836" y="452176"/>
            <a:ext cx="8762100" cy="693300"/>
          </a:xfrm>
          <a:prstGeom prst="roundRect">
            <a:avLst>
              <a:gd fmla="val 16667" name="adj"/>
            </a:avLst>
          </a:prstGeom>
          <a:solidFill>
            <a:schemeClr val="lt1">
              <a:alpha val="8313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210" name="Google Shape;210;p50"/>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bg>
      <p:bgPr>
        <a:solidFill>
          <a:srgbClr val="F9F7F9"/>
        </a:solidFill>
      </p:bgPr>
    </p:bg>
    <p:spTree>
      <p:nvGrpSpPr>
        <p:cNvPr id="23" name="Shape 23"/>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Title and Content 4">
    <p:bg>
      <p:bgPr>
        <a:solidFill>
          <a:srgbClr val="F9F7F9"/>
        </a:solidFill>
      </p:bgPr>
    </p:bg>
    <p:spTree>
      <p:nvGrpSpPr>
        <p:cNvPr id="211" name="Shape 211"/>
        <p:cNvGrpSpPr/>
        <p:nvPr/>
      </p:nvGrpSpPr>
      <p:grpSpPr>
        <a:xfrm>
          <a:off x="0" y="0"/>
          <a:ext cx="0" cy="0"/>
          <a:chOff x="0" y="0"/>
          <a:chExt cx="0" cy="0"/>
        </a:xfrm>
      </p:grpSpPr>
      <p:sp>
        <p:nvSpPr>
          <p:cNvPr id="212" name="Google Shape;212;p51"/>
          <p:cNvSpPr/>
          <p:nvPr>
            <p:ph idx="1" type="body"/>
          </p:nvPr>
        </p:nvSpPr>
        <p:spPr>
          <a:xfrm>
            <a:off x="2472869" y="2581689"/>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3" name="Google Shape;213;p51"/>
          <p:cNvSpPr/>
          <p:nvPr>
            <p:ph idx="2" type="body"/>
          </p:nvPr>
        </p:nvSpPr>
        <p:spPr>
          <a:xfrm>
            <a:off x="1280174" y="1836254"/>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4" name="Google Shape;214;p51"/>
          <p:cNvSpPr/>
          <p:nvPr>
            <p:ph idx="3" type="body"/>
          </p:nvPr>
        </p:nvSpPr>
        <p:spPr>
          <a:xfrm>
            <a:off x="3576112" y="3337062"/>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5" name="Google Shape;215;p51"/>
          <p:cNvSpPr/>
          <p:nvPr/>
        </p:nvSpPr>
        <p:spPr>
          <a:xfrm>
            <a:off x="381836" y="452176"/>
            <a:ext cx="8762100" cy="693300"/>
          </a:xfrm>
          <a:prstGeom prst="roundRect">
            <a:avLst>
              <a:gd fmla="val 16667" name="adj"/>
            </a:avLst>
          </a:prstGeom>
          <a:solidFill>
            <a:schemeClr val="lt1">
              <a:alpha val="8313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216" name="Google Shape;216;p51"/>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2">
  <p:cSld name="Transition 2">
    <p:spTree>
      <p:nvGrpSpPr>
        <p:cNvPr id="217" name="Shape 217"/>
        <p:cNvGrpSpPr/>
        <p:nvPr/>
      </p:nvGrpSpPr>
      <p:grpSpPr>
        <a:xfrm>
          <a:off x="0" y="0"/>
          <a:ext cx="0" cy="0"/>
          <a:chOff x="0" y="0"/>
          <a:chExt cx="0" cy="0"/>
        </a:xfrm>
      </p:grpSpPr>
      <p:pic>
        <p:nvPicPr>
          <p:cNvPr id="218" name="Google Shape;218;p5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9" name="Google Shape;219;p52"/>
          <p:cNvSpPr txBox="1"/>
          <p:nvPr>
            <p:ph idx="1" type="body"/>
          </p:nvPr>
        </p:nvSpPr>
        <p:spPr>
          <a:xfrm rot="-5400000">
            <a:off x="6567788" y="2363908"/>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FF4D00"/>
              </a:buClr>
              <a:buSzPts val="1800"/>
              <a:buNone/>
              <a:defRPr sz="1800">
                <a:solidFill>
                  <a:srgbClr val="FF4D00"/>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0" name="Shape 220"/>
        <p:cNvGrpSpPr/>
        <p:nvPr/>
      </p:nvGrpSpPr>
      <p:grpSpPr>
        <a:xfrm>
          <a:off x="0" y="0"/>
          <a:ext cx="0" cy="0"/>
          <a:chOff x="0" y="0"/>
          <a:chExt cx="0" cy="0"/>
        </a:xfrm>
      </p:grpSpPr>
      <p:sp>
        <p:nvSpPr>
          <p:cNvPr id="221" name="Google Shape;221;p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22" name="Google Shape;222;p5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4" name="Shape 224"/>
        <p:cNvGrpSpPr/>
        <p:nvPr/>
      </p:nvGrpSpPr>
      <p:grpSpPr>
        <a:xfrm>
          <a:off x="0" y="0"/>
          <a:ext cx="0" cy="0"/>
          <a:chOff x="0" y="0"/>
          <a:chExt cx="0" cy="0"/>
        </a:xfrm>
      </p:grpSpPr>
      <p:sp>
        <p:nvSpPr>
          <p:cNvPr id="225" name="Google Shape;225;p54"/>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Autofit/>
          </a:bodyPr>
          <a:lstStyle>
            <a:lvl1pPr lvl="0" algn="l">
              <a:lnSpc>
                <a:spcPct val="90000"/>
              </a:lnSpc>
              <a:spcBef>
                <a:spcPts val="0"/>
              </a:spcBef>
              <a:spcAft>
                <a:spcPts val="0"/>
              </a:spcAft>
              <a:buClr>
                <a:schemeClr val="dk1"/>
              </a:buClr>
              <a:buSzPts val="2600"/>
              <a:buFont typeface="Libre Franklin Thin"/>
              <a:buNone/>
              <a:defRPr sz="2600">
                <a:latin typeface="Libre Franklin"/>
                <a:ea typeface="Libre Franklin"/>
                <a:cs typeface="Libre Franklin"/>
                <a:sym typeface="Libre Franklin"/>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226" name="Google Shape;226;p54"/>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noAutofit/>
          </a:bodyPr>
          <a:lstStyle>
            <a:lvl1pPr indent="-298450" lvl="0" marL="457200" algn="l">
              <a:lnSpc>
                <a:spcPct val="90000"/>
              </a:lnSpc>
              <a:spcBef>
                <a:spcPts val="400"/>
              </a:spcBef>
              <a:spcAft>
                <a:spcPts val="0"/>
              </a:spcAft>
              <a:buClr>
                <a:schemeClr val="dk1"/>
              </a:buClr>
              <a:buSzPts val="1100"/>
              <a:buChar char="•"/>
              <a:defRPr>
                <a:latin typeface="Libre Franklin"/>
                <a:ea typeface="Libre Franklin"/>
                <a:cs typeface="Libre Franklin"/>
                <a:sym typeface="Libre Franklin"/>
              </a:defRPr>
            </a:lvl1pPr>
            <a:lvl2pPr indent="-285750" lvl="1" marL="914400" algn="l">
              <a:lnSpc>
                <a:spcPct val="90000"/>
              </a:lnSpc>
              <a:spcBef>
                <a:spcPts val="200"/>
              </a:spcBef>
              <a:spcAft>
                <a:spcPts val="0"/>
              </a:spcAft>
              <a:buClr>
                <a:schemeClr val="dk1"/>
              </a:buClr>
              <a:buSzPts val="900"/>
              <a:buChar char="•"/>
              <a:defRPr>
                <a:latin typeface="Libre Franklin"/>
                <a:ea typeface="Libre Franklin"/>
                <a:cs typeface="Libre Franklin"/>
                <a:sym typeface="Libre Franklin"/>
              </a:defRPr>
            </a:lvl2pPr>
            <a:lvl3pPr indent="-279400" lvl="2" marL="1371600" algn="l">
              <a:lnSpc>
                <a:spcPct val="90000"/>
              </a:lnSpc>
              <a:spcBef>
                <a:spcPts val="200"/>
              </a:spcBef>
              <a:spcAft>
                <a:spcPts val="0"/>
              </a:spcAft>
              <a:buClr>
                <a:schemeClr val="dk1"/>
              </a:buClr>
              <a:buSzPts val="800"/>
              <a:buChar char="•"/>
              <a:defRPr>
                <a:latin typeface="Libre Franklin"/>
                <a:ea typeface="Libre Franklin"/>
                <a:cs typeface="Libre Franklin"/>
                <a:sym typeface="Libre Franklin"/>
              </a:defRPr>
            </a:lvl3pPr>
            <a:lvl4pPr indent="-273050" lvl="3" marL="1828800" algn="l">
              <a:lnSpc>
                <a:spcPct val="90000"/>
              </a:lnSpc>
              <a:spcBef>
                <a:spcPts val="200"/>
              </a:spcBef>
              <a:spcAft>
                <a:spcPts val="0"/>
              </a:spcAft>
              <a:buClr>
                <a:schemeClr val="dk1"/>
              </a:buClr>
              <a:buSzPts val="700"/>
              <a:buChar char="•"/>
              <a:defRPr>
                <a:latin typeface="Libre Franklin"/>
                <a:ea typeface="Libre Franklin"/>
                <a:cs typeface="Libre Franklin"/>
                <a:sym typeface="Libre Franklin"/>
              </a:defRPr>
            </a:lvl4pPr>
            <a:lvl5pPr indent="-273050" lvl="4" marL="2286000" algn="l">
              <a:lnSpc>
                <a:spcPct val="90000"/>
              </a:lnSpc>
              <a:spcBef>
                <a:spcPts val="200"/>
              </a:spcBef>
              <a:spcAft>
                <a:spcPts val="0"/>
              </a:spcAft>
              <a:buClr>
                <a:schemeClr val="dk1"/>
              </a:buClr>
              <a:buSzPts val="700"/>
              <a:buChar char="•"/>
              <a:defRPr>
                <a:latin typeface="Libre Franklin"/>
                <a:ea typeface="Libre Franklin"/>
                <a:cs typeface="Libre Franklin"/>
                <a:sym typeface="Libre Franklin"/>
              </a:defRPr>
            </a:lvl5pPr>
            <a:lvl6pPr indent="-273050" lvl="5" marL="2743200" algn="l">
              <a:lnSpc>
                <a:spcPct val="90000"/>
              </a:lnSpc>
              <a:spcBef>
                <a:spcPts val="200"/>
              </a:spcBef>
              <a:spcAft>
                <a:spcPts val="0"/>
              </a:spcAft>
              <a:buClr>
                <a:schemeClr val="dk1"/>
              </a:buClr>
              <a:buSzPts val="700"/>
              <a:buChar char="•"/>
              <a:defRPr/>
            </a:lvl6pPr>
            <a:lvl7pPr indent="-273050" lvl="6" marL="3200400" algn="l">
              <a:lnSpc>
                <a:spcPct val="90000"/>
              </a:lnSpc>
              <a:spcBef>
                <a:spcPts val="200"/>
              </a:spcBef>
              <a:spcAft>
                <a:spcPts val="0"/>
              </a:spcAft>
              <a:buClr>
                <a:schemeClr val="dk1"/>
              </a:buClr>
              <a:buSzPts val="700"/>
              <a:buChar char="•"/>
              <a:defRPr/>
            </a:lvl7pPr>
            <a:lvl8pPr indent="-273050" lvl="7" marL="3657600" algn="l">
              <a:lnSpc>
                <a:spcPct val="90000"/>
              </a:lnSpc>
              <a:spcBef>
                <a:spcPts val="200"/>
              </a:spcBef>
              <a:spcAft>
                <a:spcPts val="0"/>
              </a:spcAft>
              <a:buClr>
                <a:schemeClr val="dk1"/>
              </a:buClr>
              <a:buSzPts val="700"/>
              <a:buChar char="•"/>
              <a:defRPr/>
            </a:lvl8pPr>
            <a:lvl9pPr indent="-273050" lvl="8" marL="4114800" algn="l">
              <a:lnSpc>
                <a:spcPct val="90000"/>
              </a:lnSpc>
              <a:spcBef>
                <a:spcPts val="200"/>
              </a:spcBef>
              <a:spcAft>
                <a:spcPts val="0"/>
              </a:spcAft>
              <a:buClr>
                <a:schemeClr val="dk1"/>
              </a:buClr>
              <a:buSzPts val="700"/>
              <a:buChar char="•"/>
              <a:defRPr/>
            </a:lvl9pPr>
          </a:lstStyle>
          <a:p/>
        </p:txBody>
      </p:sp>
      <p:sp>
        <p:nvSpPr>
          <p:cNvPr id="227" name="Google Shape;227;p54"/>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228" name="Google Shape;228;p54"/>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229" name="Google Shape;229;p54"/>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
              <a:t>‹#›</a:t>
            </a:fld>
            <a:endParaRPr/>
          </a:p>
        </p:txBody>
      </p:sp>
      <p:grpSp>
        <p:nvGrpSpPr>
          <p:cNvPr id="230" name="Google Shape;230;p54"/>
          <p:cNvGrpSpPr/>
          <p:nvPr/>
        </p:nvGrpSpPr>
        <p:grpSpPr>
          <a:xfrm>
            <a:off x="45289" y="36618"/>
            <a:ext cx="9053374" cy="102375"/>
            <a:chOff x="120770" y="97649"/>
            <a:chExt cx="24142330" cy="273000"/>
          </a:xfrm>
        </p:grpSpPr>
        <p:sp>
          <p:nvSpPr>
            <p:cNvPr id="231" name="Google Shape;231;p54"/>
            <p:cNvSpPr/>
            <p:nvPr/>
          </p:nvSpPr>
          <p:spPr>
            <a:xfrm>
              <a:off x="120770" y="97649"/>
              <a:ext cx="7956300" cy="273000"/>
            </a:xfrm>
            <a:prstGeom prst="rect">
              <a:avLst/>
            </a:prstGeom>
            <a:solidFill>
              <a:srgbClr val="5FCFE3"/>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sp>
          <p:nvSpPr>
            <p:cNvPr id="232" name="Google Shape;232;p54"/>
            <p:cNvSpPr/>
            <p:nvPr/>
          </p:nvSpPr>
          <p:spPr>
            <a:xfrm>
              <a:off x="8213785" y="97649"/>
              <a:ext cx="7956300" cy="273000"/>
            </a:xfrm>
            <a:prstGeom prst="rect">
              <a:avLst/>
            </a:prstGeom>
            <a:solidFill>
              <a:srgbClr val="FCD800"/>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sp>
          <p:nvSpPr>
            <p:cNvPr id="233" name="Google Shape;233;p54"/>
            <p:cNvSpPr/>
            <p:nvPr/>
          </p:nvSpPr>
          <p:spPr>
            <a:xfrm>
              <a:off x="16306800" y="97649"/>
              <a:ext cx="7956300" cy="273000"/>
            </a:xfrm>
            <a:prstGeom prst="rect">
              <a:avLst/>
            </a:prstGeom>
            <a:solidFill>
              <a:srgbClr val="999999"/>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grpSp>
      <p:pic>
        <p:nvPicPr>
          <p:cNvPr id="234" name="Google Shape;234;p54"/>
          <p:cNvPicPr preferRelativeResize="0"/>
          <p:nvPr/>
        </p:nvPicPr>
        <p:blipFill rotWithShape="1">
          <a:blip r:embed="rId2">
            <a:alphaModFix/>
          </a:blip>
          <a:srcRect b="25643" l="32854" r="31726" t="17660"/>
          <a:stretch/>
        </p:blipFill>
        <p:spPr>
          <a:xfrm>
            <a:off x="8639130" y="159307"/>
            <a:ext cx="347659" cy="33109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bg>
      <p:bgPr>
        <a:solidFill>
          <a:srgbClr val="F9F7F9"/>
        </a:solidFill>
      </p:bgPr>
    </p:bg>
    <p:spTree>
      <p:nvGrpSpPr>
        <p:cNvPr id="24" name="Shape 24"/>
        <p:cNvGrpSpPr/>
        <p:nvPr/>
      </p:nvGrpSpPr>
      <p:grpSpPr>
        <a:xfrm>
          <a:off x="0" y="0"/>
          <a:ext cx="0" cy="0"/>
          <a:chOff x="0" y="0"/>
          <a:chExt cx="0" cy="0"/>
        </a:xfrm>
      </p:grpSpPr>
      <p:pic>
        <p:nvPicPr>
          <p:cNvPr descr="Graphical user interface, text, chat or text message&#10;&#10;Description automatically generated" id="25" name="Google Shape;25;p33"/>
          <p:cNvPicPr preferRelativeResize="0"/>
          <p:nvPr/>
        </p:nvPicPr>
        <p:blipFill rotWithShape="1">
          <a:blip r:embed="rId2">
            <a:alphaModFix/>
          </a:blip>
          <a:srcRect b="0" l="0" r="0" t="0"/>
          <a:stretch/>
        </p:blipFill>
        <p:spPr>
          <a:xfrm>
            <a:off x="0" y="0"/>
            <a:ext cx="9144000" cy="5143498"/>
          </a:xfrm>
          <a:prstGeom prst="rect">
            <a:avLst/>
          </a:prstGeom>
          <a:noFill/>
          <a:ln>
            <a:noFill/>
          </a:ln>
        </p:spPr>
      </p:pic>
      <p:sp>
        <p:nvSpPr>
          <p:cNvPr id="26" name="Google Shape;26;p33"/>
          <p:cNvSpPr/>
          <p:nvPr/>
        </p:nvSpPr>
        <p:spPr>
          <a:xfrm>
            <a:off x="381836" y="452176"/>
            <a:ext cx="8762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27" name="Google Shape;27;p33"/>
          <p:cNvSpPr txBox="1"/>
          <p:nvPr>
            <p:ph idx="1" type="body"/>
          </p:nvPr>
        </p:nvSpPr>
        <p:spPr>
          <a:xfrm>
            <a:off x="1328025" y="1881553"/>
            <a:ext cx="3243900" cy="15474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66CFE3"/>
              </a:buClr>
              <a:buSzPts val="1600"/>
              <a:buNone/>
              <a:defRPr sz="1600">
                <a:solidFill>
                  <a:srgbClr val="66CFE3"/>
                </a:solidFill>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 name="Google Shape;28;p33"/>
          <p:cNvSpPr txBox="1"/>
          <p:nvPr>
            <p:ph idx="2" type="body"/>
          </p:nvPr>
        </p:nvSpPr>
        <p:spPr>
          <a:xfrm>
            <a:off x="4795361" y="1535659"/>
            <a:ext cx="3569700" cy="2754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400"/>
              <a:buNone/>
              <a:defRPr sz="14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 name="Google Shape;29;p33"/>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0" name="Google Shape;30;p33"/>
          <p:cNvPicPr preferRelativeResize="0"/>
          <p:nvPr/>
        </p:nvPicPr>
        <p:blipFill rotWithShape="1">
          <a:blip r:embed="rId3">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bg>
      <p:bgPr>
        <a:solidFill>
          <a:srgbClr val="F9F7F9"/>
        </a:solidFill>
      </p:bgPr>
    </p:bg>
    <p:spTree>
      <p:nvGrpSpPr>
        <p:cNvPr id="31" name="Shape 31"/>
        <p:cNvGrpSpPr/>
        <p:nvPr/>
      </p:nvGrpSpPr>
      <p:grpSpPr>
        <a:xfrm>
          <a:off x="0" y="0"/>
          <a:ext cx="0" cy="0"/>
          <a:chOff x="0" y="0"/>
          <a:chExt cx="0" cy="0"/>
        </a:xfrm>
      </p:grpSpPr>
      <p:pic>
        <p:nvPicPr>
          <p:cNvPr descr="A picture containing graphical user interface&#10;&#10;Description automatically generated" id="32" name="Google Shape;32;p34"/>
          <p:cNvPicPr preferRelativeResize="0"/>
          <p:nvPr/>
        </p:nvPicPr>
        <p:blipFill rotWithShape="1">
          <a:blip r:embed="rId2">
            <a:alphaModFix/>
          </a:blip>
          <a:srcRect b="0" l="0" r="0" t="0"/>
          <a:stretch/>
        </p:blipFill>
        <p:spPr>
          <a:xfrm>
            <a:off x="0" y="0"/>
            <a:ext cx="9144000" cy="5143498"/>
          </a:xfrm>
          <a:prstGeom prst="rect">
            <a:avLst/>
          </a:prstGeom>
          <a:noFill/>
          <a:ln>
            <a:noFill/>
          </a:ln>
        </p:spPr>
      </p:pic>
      <p:sp>
        <p:nvSpPr>
          <p:cNvPr id="33" name="Google Shape;33;p34"/>
          <p:cNvSpPr/>
          <p:nvPr/>
        </p:nvSpPr>
        <p:spPr>
          <a:xfrm>
            <a:off x="381836" y="452176"/>
            <a:ext cx="5858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34" name="Google Shape;34;p34"/>
          <p:cNvSpPr txBox="1"/>
          <p:nvPr>
            <p:ph idx="1" type="body"/>
          </p:nvPr>
        </p:nvSpPr>
        <p:spPr>
          <a:xfrm>
            <a:off x="1308099" y="1245997"/>
            <a:ext cx="7264500" cy="474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sz="18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 name="Google Shape;35;p34"/>
          <p:cNvSpPr txBox="1"/>
          <p:nvPr>
            <p:ph idx="2" type="body"/>
          </p:nvPr>
        </p:nvSpPr>
        <p:spPr>
          <a:xfrm>
            <a:off x="1308099" y="1747948"/>
            <a:ext cx="7264500" cy="274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 name="Google Shape;36;p34"/>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7" name="Google Shape;37;p34"/>
          <p:cNvPicPr preferRelativeResize="0"/>
          <p:nvPr/>
        </p:nvPicPr>
        <p:blipFill rotWithShape="1">
          <a:blip r:embed="rId3">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Content">
  <p:cSld name="Chart Content">
    <p:bg>
      <p:bgPr>
        <a:solidFill>
          <a:srgbClr val="F9F7F9"/>
        </a:solidFill>
      </p:bgPr>
    </p:bg>
    <p:spTree>
      <p:nvGrpSpPr>
        <p:cNvPr id="38" name="Shape 38"/>
        <p:cNvGrpSpPr/>
        <p:nvPr/>
      </p:nvGrpSpPr>
      <p:grpSpPr>
        <a:xfrm>
          <a:off x="0" y="0"/>
          <a:ext cx="0" cy="0"/>
          <a:chOff x="0" y="0"/>
          <a:chExt cx="0" cy="0"/>
        </a:xfrm>
      </p:grpSpPr>
      <p:sp>
        <p:nvSpPr>
          <p:cNvPr id="39" name="Google Shape;39;p35"/>
          <p:cNvSpPr/>
          <p:nvPr>
            <p:ph idx="1" type="body"/>
          </p:nvPr>
        </p:nvSpPr>
        <p:spPr>
          <a:xfrm>
            <a:off x="381836" y="1315129"/>
            <a:ext cx="8190600" cy="2958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35"/>
          <p:cNvSpPr/>
          <p:nvPr/>
        </p:nvSpPr>
        <p:spPr>
          <a:xfrm>
            <a:off x="381836" y="452176"/>
            <a:ext cx="8762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41" name="Google Shape;41;p35"/>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Title and Content 5">
    <p:bg>
      <p:bgPr>
        <a:solidFill>
          <a:srgbClr val="F9F7F9"/>
        </a:solidFill>
      </p:bgPr>
    </p:bg>
    <p:spTree>
      <p:nvGrpSpPr>
        <p:cNvPr id="42" name="Shape 42"/>
        <p:cNvGrpSpPr/>
        <p:nvPr/>
      </p:nvGrpSpPr>
      <p:grpSpPr>
        <a:xfrm>
          <a:off x="0" y="0"/>
          <a:ext cx="0" cy="0"/>
          <a:chOff x="0" y="0"/>
          <a:chExt cx="0" cy="0"/>
        </a:xfrm>
      </p:grpSpPr>
      <p:sp>
        <p:nvSpPr>
          <p:cNvPr id="43" name="Google Shape;43;p36"/>
          <p:cNvSpPr/>
          <p:nvPr>
            <p:ph idx="1" type="body"/>
          </p:nvPr>
        </p:nvSpPr>
        <p:spPr>
          <a:xfrm>
            <a:off x="2472869" y="2581689"/>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 name="Google Shape;44;p36"/>
          <p:cNvSpPr/>
          <p:nvPr>
            <p:ph idx="2" type="body"/>
          </p:nvPr>
        </p:nvSpPr>
        <p:spPr>
          <a:xfrm>
            <a:off x="1280174" y="1836254"/>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36"/>
          <p:cNvSpPr/>
          <p:nvPr>
            <p:ph idx="3" type="body"/>
          </p:nvPr>
        </p:nvSpPr>
        <p:spPr>
          <a:xfrm>
            <a:off x="3576112" y="3337062"/>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36"/>
          <p:cNvSpPr/>
          <p:nvPr/>
        </p:nvSpPr>
        <p:spPr>
          <a:xfrm>
            <a:off x="381836" y="452176"/>
            <a:ext cx="8762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47" name="Google Shape;47;p36"/>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bg>
      <p:bgPr>
        <a:solidFill>
          <a:srgbClr val="F9F7F9"/>
        </a:solidFill>
      </p:bgPr>
    </p:bg>
    <p:spTree>
      <p:nvGrpSpPr>
        <p:cNvPr id="48" name="Shape 48"/>
        <p:cNvGrpSpPr/>
        <p:nvPr/>
      </p:nvGrpSpPr>
      <p:grpSpPr>
        <a:xfrm>
          <a:off x="0" y="0"/>
          <a:ext cx="0" cy="0"/>
          <a:chOff x="0" y="0"/>
          <a:chExt cx="0" cy="0"/>
        </a:xfrm>
      </p:grpSpPr>
      <p:pic>
        <p:nvPicPr>
          <p:cNvPr descr="Graphical user interface, text, application, chat or text message&#10;&#10;Description automatically generated" id="49" name="Google Shape;49;p37"/>
          <p:cNvPicPr preferRelativeResize="0"/>
          <p:nvPr/>
        </p:nvPicPr>
        <p:blipFill rotWithShape="1">
          <a:blip r:embed="rId2">
            <a:alphaModFix/>
          </a:blip>
          <a:srcRect b="0" l="0" r="0" t="0"/>
          <a:stretch/>
        </p:blipFill>
        <p:spPr>
          <a:xfrm>
            <a:off x="0" y="0"/>
            <a:ext cx="9144000" cy="5143498"/>
          </a:xfrm>
          <a:prstGeom prst="rect">
            <a:avLst/>
          </a:prstGeom>
          <a:noFill/>
          <a:ln>
            <a:noFill/>
          </a:ln>
        </p:spPr>
      </p:pic>
      <p:sp>
        <p:nvSpPr>
          <p:cNvPr id="50" name="Google Shape;50;p37"/>
          <p:cNvSpPr/>
          <p:nvPr/>
        </p:nvSpPr>
        <p:spPr>
          <a:xfrm>
            <a:off x="381836" y="452176"/>
            <a:ext cx="8762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51" name="Google Shape;51;p37"/>
          <p:cNvSpPr txBox="1"/>
          <p:nvPr>
            <p:ph idx="1" type="body"/>
          </p:nvPr>
        </p:nvSpPr>
        <p:spPr>
          <a:xfrm>
            <a:off x="1328026" y="1510303"/>
            <a:ext cx="6876300" cy="2492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 name="Google Shape;52;p37"/>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3" name="Google Shape;53;p37"/>
          <p:cNvPicPr preferRelativeResize="0"/>
          <p:nvPr/>
        </p:nvPicPr>
        <p:blipFill rotWithShape="1">
          <a:blip r:embed="rId3">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jp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0.jpg"/><Relationship Id="rId2" Type="http://schemas.openxmlformats.org/officeDocument/2006/relationships/image" Target="../media/image1.png"/><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image" Target="../media/image10.jpg"/><Relationship Id="rId2" Type="http://schemas.openxmlformats.org/officeDocument/2006/relationships/image" Target="../media/image1.png"/><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6" Type="http://schemas.openxmlformats.org/officeDocument/2006/relationships/theme" Target="../theme/theme3.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Text&#10;&#10;Description automatically generated" id="6" name="Google Shape;6;p18"/>
          <p:cNvPicPr preferRelativeResize="0"/>
          <p:nvPr/>
        </p:nvPicPr>
        <p:blipFill rotWithShape="1">
          <a:blip r:embed="rId1">
            <a:alphaModFix/>
          </a:blip>
          <a:srcRect b="0" l="0" r="0" t="0"/>
          <a:stretch/>
        </p:blipFill>
        <p:spPr>
          <a:xfrm rot="10800000">
            <a:off x="0" y="-3"/>
            <a:ext cx="9144000" cy="5143501"/>
          </a:xfrm>
          <a:prstGeom prst="rect">
            <a:avLst/>
          </a:prstGeom>
          <a:noFill/>
          <a:ln>
            <a:noFill/>
          </a:ln>
        </p:spPr>
      </p:pic>
      <p:sp>
        <p:nvSpPr>
          <p:cNvPr id="7" name="Google Shape;7;p1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8"/>
          <p:cNvPicPr preferRelativeResize="0"/>
          <p:nvPr/>
        </p:nvPicPr>
        <p:blipFill rotWithShape="1">
          <a:blip r:embed="rId2">
            <a:alphaModFix/>
          </a:blip>
          <a:srcRect b="0" l="0" r="0" t="0"/>
          <a:stretch/>
        </p:blipFill>
        <p:spPr>
          <a:xfrm>
            <a:off x="7896117" y="4188145"/>
            <a:ext cx="962133" cy="68151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pic>
        <p:nvPicPr>
          <p:cNvPr descr="Text&#10;&#10;Description automatically generated" id="78" name="Google Shape;78;p21"/>
          <p:cNvPicPr preferRelativeResize="0"/>
          <p:nvPr/>
        </p:nvPicPr>
        <p:blipFill rotWithShape="1">
          <a:blip r:embed="rId1">
            <a:alphaModFix/>
          </a:blip>
          <a:srcRect b="0" l="0" r="0" t="0"/>
          <a:stretch/>
        </p:blipFill>
        <p:spPr>
          <a:xfrm rot="10800000">
            <a:off x="0" y="-3"/>
            <a:ext cx="9144000" cy="5143501"/>
          </a:xfrm>
          <a:prstGeom prst="rect">
            <a:avLst/>
          </a:prstGeom>
          <a:noFill/>
          <a:ln>
            <a:noFill/>
          </a:ln>
        </p:spPr>
      </p:pic>
      <p:sp>
        <p:nvSpPr>
          <p:cNvPr id="79" name="Google Shape;79;p2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0" name="Google Shape;80;p2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1" name="Google Shape;81;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2" name="Google Shape;82;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21"/>
          <p:cNvPicPr preferRelativeResize="0"/>
          <p:nvPr/>
        </p:nvPicPr>
        <p:blipFill rotWithShape="1">
          <a:blip r:embed="rId2">
            <a:alphaModFix/>
          </a:blip>
          <a:srcRect b="0" l="0" r="0" t="0"/>
          <a:stretch/>
        </p:blipFill>
        <p:spPr>
          <a:xfrm>
            <a:off x="7896117" y="4188145"/>
            <a:ext cx="962133" cy="68151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descr="Text&#10;&#10;Description automatically generated" id="165" name="Google Shape;165;p27"/>
          <p:cNvPicPr preferRelativeResize="0"/>
          <p:nvPr/>
        </p:nvPicPr>
        <p:blipFill rotWithShape="1">
          <a:blip r:embed="rId1">
            <a:alphaModFix/>
          </a:blip>
          <a:srcRect b="0" l="0" r="0" t="0"/>
          <a:stretch/>
        </p:blipFill>
        <p:spPr>
          <a:xfrm rot="10800000">
            <a:off x="0" y="-3"/>
            <a:ext cx="9144000" cy="5143501"/>
          </a:xfrm>
          <a:prstGeom prst="rect">
            <a:avLst/>
          </a:prstGeom>
          <a:noFill/>
          <a:ln>
            <a:noFill/>
          </a:ln>
        </p:spPr>
      </p:pic>
      <p:sp>
        <p:nvSpPr>
          <p:cNvPr id="166" name="Google Shape;166;p2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7" name="Google Shape;167;p2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8" name="Google Shape;168;p2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9" name="Google Shape;169;p2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70" name="Google Shape;170;p27"/>
          <p:cNvPicPr preferRelativeResize="0"/>
          <p:nvPr/>
        </p:nvPicPr>
        <p:blipFill rotWithShape="1">
          <a:blip r:embed="rId2">
            <a:alphaModFix/>
          </a:blip>
          <a:srcRect b="0" l="0" r="0" t="0"/>
          <a:stretch/>
        </p:blipFill>
        <p:spPr>
          <a:xfrm>
            <a:off x="7896117" y="4188145"/>
            <a:ext cx="962133" cy="68151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40.png"/><Relationship Id="rId5" Type="http://schemas.openxmlformats.org/officeDocument/2006/relationships/image" Target="../media/image45.png"/><Relationship Id="rId6"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9.jpg"/><Relationship Id="rId7" Type="http://schemas.openxmlformats.org/officeDocument/2006/relationships/image" Target="../media/image5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62.png"/><Relationship Id="rId4" Type="http://schemas.openxmlformats.org/officeDocument/2006/relationships/image" Target="../media/image56.png"/><Relationship Id="rId5"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70.png"/><Relationship Id="rId5" Type="http://schemas.openxmlformats.org/officeDocument/2006/relationships/image" Target="../media/image54.png"/><Relationship Id="rId6" Type="http://schemas.openxmlformats.org/officeDocument/2006/relationships/image" Target="../media/image63.png"/><Relationship Id="rId7" Type="http://schemas.openxmlformats.org/officeDocument/2006/relationships/image" Target="../media/image65.png"/><Relationship Id="rId8"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66.png"/><Relationship Id="rId4"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68.png"/><Relationship Id="rId7" Type="http://schemas.openxmlformats.org/officeDocument/2006/relationships/image" Target="../media/image51.png"/><Relationship Id="rId8" Type="http://schemas.openxmlformats.org/officeDocument/2006/relationships/image" Target="../media/image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77.jpg"/><Relationship Id="rId4" Type="http://schemas.openxmlformats.org/officeDocument/2006/relationships/image" Target="../media/image75.jp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80.png"/><Relationship Id="rId4" Type="http://schemas.openxmlformats.org/officeDocument/2006/relationships/hyperlink" Target="mailto:crys.vanier@ualberta.c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2.png"/><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0.png"/><Relationship Id="rId9"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7.png"/><Relationship Id="rId8" Type="http://schemas.openxmlformats.org/officeDocument/2006/relationships/image" Target="../media/image25.png"/></Relationships>
</file>

<file path=ppt/slides/_rels/slide7.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3.png"/><Relationship Id="rId12" Type="http://schemas.openxmlformats.org/officeDocument/2006/relationships/image" Target="../media/image44.png"/><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6.png"/><Relationship Id="rId9"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
          <p:cNvSpPr/>
          <p:nvPr/>
        </p:nvSpPr>
        <p:spPr>
          <a:xfrm>
            <a:off x="257875" y="2899200"/>
            <a:ext cx="3504900" cy="1538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100"/>
              <a:buFont typeface="Arial"/>
              <a:buNone/>
            </a:pPr>
            <a:r>
              <a:rPr b="1" i="0" lang="en" sz="1600" u="none" cap="none" strike="noStrike">
                <a:solidFill>
                  <a:srgbClr val="252A22"/>
                </a:solidFill>
                <a:latin typeface="Montserrat"/>
                <a:ea typeface="Montserrat"/>
                <a:cs typeface="Montserrat"/>
                <a:sym typeface="Montserrat"/>
              </a:rPr>
              <a:t>An Overview of ISAIC</a:t>
            </a:r>
            <a:endParaRPr b="0" i="0" sz="14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252A2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daafbcb24f_0_519"/>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404" name="Google Shape;404;gdaafbcb24f_0_519"/>
          <p:cNvSpPr txBox="1"/>
          <p:nvPr/>
        </p:nvSpPr>
        <p:spPr>
          <a:xfrm>
            <a:off x="504427" y="8170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Montserrat"/>
                <a:ea typeface="Montserrat"/>
                <a:cs typeface="Montserrat"/>
                <a:sym typeface="Montserrat"/>
              </a:rPr>
              <a:t>What?</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a:ea typeface="Montserrat"/>
              <a:cs typeface="Montserrat"/>
              <a:sym typeface="Montserrat"/>
            </a:endParaRPr>
          </a:p>
          <a:p>
            <a:pPr indent="-342900" lvl="0" marL="457200" marR="0" rtl="0" algn="l">
              <a:lnSpc>
                <a:spcPct val="100000"/>
              </a:lnSpc>
              <a:spcBef>
                <a:spcPts val="0"/>
              </a:spcBef>
              <a:spcAft>
                <a:spcPts val="0"/>
              </a:spcAft>
              <a:buClr>
                <a:srgbClr val="000000"/>
              </a:buClr>
              <a:buSzPts val="1800"/>
              <a:buFont typeface="Montserrat"/>
              <a:buChar char="●"/>
            </a:pPr>
            <a:r>
              <a:rPr b="0" i="0" lang="en" sz="2400" u="none" cap="none" strike="noStrike">
                <a:solidFill>
                  <a:srgbClr val="000000"/>
                </a:solidFill>
                <a:latin typeface="Montserrat"/>
                <a:ea typeface="Montserrat"/>
                <a:cs typeface="Montserrat"/>
                <a:sym typeface="Montserrat"/>
              </a:rPr>
              <a:t>ISAIC is</a:t>
            </a:r>
            <a:endParaRPr b="0" i="0" sz="2400" u="none" cap="none" strike="noStrike">
              <a:solidFill>
                <a:srgbClr val="000000"/>
              </a:solidFill>
              <a:latin typeface="Montserrat"/>
              <a:ea typeface="Montserrat"/>
              <a:cs typeface="Montserrat"/>
              <a:sym typeface="Montserrat"/>
            </a:endParaRPr>
          </a:p>
          <a:p>
            <a:pPr indent="-342900" lvl="0" marL="457200" marR="0" rtl="0" algn="l">
              <a:lnSpc>
                <a:spcPct val="100000"/>
              </a:lnSpc>
              <a:spcBef>
                <a:spcPts val="0"/>
              </a:spcBef>
              <a:spcAft>
                <a:spcPts val="0"/>
              </a:spcAft>
              <a:buClr>
                <a:srgbClr val="000000"/>
              </a:buClr>
              <a:buSzPts val="1800"/>
              <a:buFont typeface="Montserrat"/>
              <a:buChar char="●"/>
            </a:pPr>
            <a:r>
              <a:rPr b="0" i="0" lang="en" sz="2400" u="none" cap="none" strike="noStrike">
                <a:solidFill>
                  <a:srgbClr val="000000"/>
                </a:solidFill>
                <a:latin typeface="Montserrat"/>
                <a:ea typeface="Montserrat"/>
                <a:cs typeface="Montserrat"/>
                <a:sym typeface="Montserrat"/>
              </a:rPr>
              <a:t>Benefits to SMEs</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9"/>
          <p:cNvSpPr txBox="1"/>
          <p:nvPr>
            <p:ph type="title"/>
          </p:nvPr>
        </p:nvSpPr>
        <p:spPr>
          <a:xfrm>
            <a:off x="355800" y="384250"/>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2200"/>
              <a:t>Save Time: Compute, Maintenance &amp; AI Skills, Partners</a:t>
            </a:r>
            <a:endParaRPr sz="2200"/>
          </a:p>
        </p:txBody>
      </p:sp>
      <p:sp>
        <p:nvSpPr>
          <p:cNvPr id="411" name="Google Shape;411;p9"/>
          <p:cNvSpPr/>
          <p:nvPr/>
        </p:nvSpPr>
        <p:spPr>
          <a:xfrm>
            <a:off x="5386225" y="1078488"/>
            <a:ext cx="2839800" cy="1372500"/>
          </a:xfrm>
          <a:prstGeom prst="wedgeRoundRectCallout">
            <a:avLst>
              <a:gd fmla="val -20833" name="adj1"/>
              <a:gd fmla="val 62500" name="adj2"/>
              <a:gd fmla="val 0" name="adj3"/>
            </a:avLst>
          </a:prstGeom>
          <a:solidFill>
            <a:srgbClr val="FFF2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The IT value to me is more than just hardware; it saves my CTOs time to work on tasks other than taking care of computer equipment</a:t>
            </a:r>
            <a:endParaRPr b="0" i="0" sz="1500" u="none" cap="none" strike="noStrike">
              <a:solidFill>
                <a:srgbClr val="000000"/>
              </a:solidFill>
              <a:latin typeface="Calibri"/>
              <a:ea typeface="Calibri"/>
              <a:cs typeface="Calibri"/>
              <a:sym typeface="Calibri"/>
            </a:endParaRPr>
          </a:p>
        </p:txBody>
      </p:sp>
      <p:sp>
        <p:nvSpPr>
          <p:cNvPr id="412" name="Google Shape;412;p9"/>
          <p:cNvSpPr txBox="1"/>
          <p:nvPr/>
        </p:nvSpPr>
        <p:spPr>
          <a:xfrm>
            <a:off x="532825" y="3880425"/>
            <a:ext cx="4853400" cy="9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4"/>
              </a:spcBef>
              <a:spcAft>
                <a:spcPts val="0"/>
              </a:spcAft>
              <a:buClr>
                <a:srgbClr val="000000"/>
              </a:buClr>
              <a:buSzPts val="1550"/>
              <a:buFont typeface="Arial"/>
              <a:buNone/>
            </a:pPr>
            <a:r>
              <a:rPr b="0" i="1" lang="en" sz="1550" u="none" cap="none" strike="noStrike">
                <a:solidFill>
                  <a:schemeClr val="dk1"/>
                </a:solidFill>
                <a:highlight>
                  <a:srgbClr val="FFFFFF"/>
                </a:highlight>
                <a:latin typeface="Calibri"/>
                <a:ea typeface="Calibri"/>
                <a:cs typeface="Calibri"/>
                <a:sym typeface="Calibri"/>
              </a:rPr>
              <a:t>“Operations that once took us up to 50 - 100 seconds, are completing on [ISAIC’s] platform in around a second.”  (Scale-up)</a:t>
            </a:r>
            <a:endParaRPr b="0" i="0" sz="1800" u="none" cap="none" strike="noStrike">
              <a:solidFill>
                <a:srgbClr val="000000"/>
              </a:solidFill>
              <a:latin typeface="Arial"/>
              <a:ea typeface="Arial"/>
              <a:cs typeface="Arial"/>
              <a:sym typeface="Arial"/>
            </a:endParaRPr>
          </a:p>
        </p:txBody>
      </p:sp>
      <p:sp>
        <p:nvSpPr>
          <p:cNvPr id="413" name="Google Shape;413;p9"/>
          <p:cNvSpPr/>
          <p:nvPr/>
        </p:nvSpPr>
        <p:spPr>
          <a:xfrm>
            <a:off x="1258025" y="1391250"/>
            <a:ext cx="3314100" cy="1637700"/>
          </a:xfrm>
          <a:prstGeom prst="wedgeRoundRectCallout">
            <a:avLst>
              <a:gd fmla="val -20833" name="adj1"/>
              <a:gd fmla="val 62500" name="adj2"/>
              <a:gd fmla="val 0" name="adj3"/>
            </a:avLst>
          </a:prstGeom>
          <a:solidFill>
            <a:srgbClr val="B1E0E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64"/>
              </a:spcBef>
              <a:spcAft>
                <a:spcPts val="0"/>
              </a:spcAft>
              <a:buClr>
                <a:srgbClr val="000000"/>
              </a:buClr>
              <a:buSzPts val="1500"/>
              <a:buFont typeface="Arial"/>
              <a:buNone/>
            </a:pPr>
            <a:r>
              <a:rPr b="0" i="0" lang="en" sz="1500" u="none" cap="none" strike="noStrike">
                <a:solidFill>
                  <a:schemeClr val="dk1"/>
                </a:solidFill>
                <a:latin typeface="Calibri"/>
                <a:ea typeface="Calibri"/>
                <a:cs typeface="Calibri"/>
                <a:sym typeface="Calibri"/>
              </a:rPr>
              <a:t>“With more computational power you cut the time down [and can] make decisions three times faster. Everything in ML is computational time. Reduction in time. Test your hypothesis fast without burning through your cash.” </a:t>
            </a:r>
            <a:endParaRPr b="0" i="0" sz="1500" u="none" cap="none" strike="noStrike">
              <a:solidFill>
                <a:srgbClr val="000000"/>
              </a:solidFill>
              <a:latin typeface="Arial"/>
              <a:ea typeface="Arial"/>
              <a:cs typeface="Arial"/>
              <a:sym typeface="Arial"/>
            </a:endParaRPr>
          </a:p>
        </p:txBody>
      </p:sp>
      <p:sp>
        <p:nvSpPr>
          <p:cNvPr id="414" name="Google Shape;414;p9"/>
          <p:cNvSpPr txBox="1"/>
          <p:nvPr/>
        </p:nvSpPr>
        <p:spPr>
          <a:xfrm>
            <a:off x="5771000" y="2833350"/>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1" lang="en" sz="1500" u="none" cap="none" strike="noStrike">
                <a:solidFill>
                  <a:schemeClr val="dk1"/>
                </a:solidFill>
                <a:highlight>
                  <a:srgbClr val="FFFFFF"/>
                </a:highlight>
                <a:latin typeface="Calibri"/>
                <a:ea typeface="Calibri"/>
                <a:cs typeface="Calibri"/>
                <a:sym typeface="Calibri"/>
              </a:rPr>
              <a:t>[What I was working with] takes several hours until the training finishes; it moved from 10~13 hours to 15 to 20 min.</a:t>
            </a:r>
            <a:endParaRPr b="0" i="0" sz="1500" u="none" cap="none" strike="noStrike">
              <a:solidFill>
                <a:srgbClr val="000000"/>
              </a:solidFill>
              <a:latin typeface="Arial"/>
              <a:ea typeface="Arial"/>
              <a:cs typeface="Arial"/>
              <a:sym typeface="Arial"/>
            </a:endParaRPr>
          </a:p>
        </p:txBody>
      </p:sp>
      <p:sp>
        <p:nvSpPr>
          <p:cNvPr id="415" name="Google Shape;415;p9"/>
          <p:cNvSpPr/>
          <p:nvPr/>
        </p:nvSpPr>
        <p:spPr>
          <a:xfrm>
            <a:off x="5302525" y="4505725"/>
            <a:ext cx="2567400" cy="474600"/>
          </a:xfrm>
          <a:prstGeom prst="wedgeRoundRectCallout">
            <a:avLst>
              <a:gd fmla="val -20833" name="adj1"/>
              <a:gd fmla="val 62500" name="adj2"/>
              <a:gd fmla="val 0" name="adj3"/>
            </a:avLst>
          </a:prstGeom>
          <a:solidFill>
            <a:srgbClr val="AFE2E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Our project shifts from 3-4 months to 3-4 weeks</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daafbcb24f_0_426"/>
          <p:cNvSpPr txBox="1"/>
          <p:nvPr/>
        </p:nvSpPr>
        <p:spPr>
          <a:xfrm>
            <a:off x="487050" y="961525"/>
            <a:ext cx="81699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Working with the U of A Privacy &amp; Security Office, we are in a  process of conducting a HECVAT </a:t>
            </a:r>
            <a:r>
              <a:rPr b="0" i="0" lang="en" sz="1400" u="none" cap="none" strike="noStrike">
                <a:solidFill>
                  <a:schemeClr val="dk1"/>
                </a:solidFill>
                <a:latin typeface="Montserrat"/>
                <a:ea typeface="Montserrat"/>
                <a:cs typeface="Montserrat"/>
                <a:sym typeface="Montserrat"/>
              </a:rPr>
              <a:t>audit </a:t>
            </a:r>
            <a:r>
              <a:rPr b="0" i="0" lang="en" sz="1400" u="none" cap="none" strike="noStrike">
                <a:solidFill>
                  <a:srgbClr val="000000"/>
                </a:solidFill>
                <a:latin typeface="Montserrat"/>
                <a:ea typeface="Montserrat"/>
                <a:cs typeface="Montserrat"/>
                <a:sym typeface="Montserrat"/>
              </a:rPr>
              <a:t>which maps to industry standards such as;</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CIS Critical Security Controls v6.1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ISO 27002:2013</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NIST Cybersecurity</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NIST SP 800-171r1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NIST SP 800-53r4</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421" name="Google Shape;421;gdaafbcb24f_0_426"/>
          <p:cNvPicPr preferRelativeResize="0"/>
          <p:nvPr/>
        </p:nvPicPr>
        <p:blipFill rotWithShape="1">
          <a:blip r:embed="rId3">
            <a:alphaModFix/>
          </a:blip>
          <a:srcRect b="0" l="0" r="0" t="0"/>
          <a:stretch/>
        </p:blipFill>
        <p:spPr>
          <a:xfrm>
            <a:off x="4292675" y="4418643"/>
            <a:ext cx="1719025" cy="463508"/>
          </a:xfrm>
          <a:prstGeom prst="rect">
            <a:avLst/>
          </a:prstGeom>
          <a:noFill/>
          <a:ln>
            <a:noFill/>
          </a:ln>
        </p:spPr>
      </p:pic>
      <p:pic>
        <p:nvPicPr>
          <p:cNvPr id="422" name="Google Shape;422;gdaafbcb24f_0_426"/>
          <p:cNvPicPr preferRelativeResize="0"/>
          <p:nvPr/>
        </p:nvPicPr>
        <p:blipFill rotWithShape="1">
          <a:blip r:embed="rId4">
            <a:alphaModFix/>
          </a:blip>
          <a:srcRect b="0" l="0" r="0" t="0"/>
          <a:stretch/>
        </p:blipFill>
        <p:spPr>
          <a:xfrm>
            <a:off x="959308" y="4236275"/>
            <a:ext cx="953167" cy="714875"/>
          </a:xfrm>
          <a:prstGeom prst="rect">
            <a:avLst/>
          </a:prstGeom>
          <a:noFill/>
          <a:ln>
            <a:noFill/>
          </a:ln>
        </p:spPr>
      </p:pic>
      <p:pic>
        <p:nvPicPr>
          <p:cNvPr id="423" name="Google Shape;423;gdaafbcb24f_0_426"/>
          <p:cNvPicPr preferRelativeResize="0"/>
          <p:nvPr/>
        </p:nvPicPr>
        <p:blipFill rotWithShape="1">
          <a:blip r:embed="rId5">
            <a:alphaModFix/>
          </a:blip>
          <a:srcRect b="0" l="0" r="0" t="0"/>
          <a:stretch/>
        </p:blipFill>
        <p:spPr>
          <a:xfrm>
            <a:off x="6440093" y="4089075"/>
            <a:ext cx="1244707" cy="862075"/>
          </a:xfrm>
          <a:prstGeom prst="rect">
            <a:avLst/>
          </a:prstGeom>
          <a:noFill/>
          <a:ln>
            <a:noFill/>
          </a:ln>
        </p:spPr>
      </p:pic>
      <p:sp>
        <p:nvSpPr>
          <p:cNvPr id="424" name="Google Shape;424;gdaafbcb24f_0_426"/>
          <p:cNvSpPr txBox="1"/>
          <p:nvPr>
            <p:ph type="title"/>
          </p:nvPr>
        </p:nvSpPr>
        <p:spPr>
          <a:xfrm>
            <a:off x="355800" y="536650"/>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2200"/>
              <a:t>Save Worry: secure, local and dedicated; IP is SMEs</a:t>
            </a:r>
            <a:endParaRPr sz="2200"/>
          </a:p>
        </p:txBody>
      </p:sp>
      <p:sp>
        <p:nvSpPr>
          <p:cNvPr id="425" name="Google Shape;425;gdaafbcb24f_0_426"/>
          <p:cNvSpPr/>
          <p:nvPr/>
        </p:nvSpPr>
        <p:spPr>
          <a:xfrm>
            <a:off x="5882325" y="2066825"/>
            <a:ext cx="2386200" cy="1230000"/>
          </a:xfrm>
          <a:prstGeom prst="wedgeRoundRectCallout">
            <a:avLst>
              <a:gd fmla="val -20833" name="adj1"/>
              <a:gd fmla="val 62500" name="adj2"/>
              <a:gd fmla="val 0" name="adj3"/>
            </a:avLst>
          </a:prstGeom>
          <a:solidFill>
            <a:srgbClr val="FFF2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alibri"/>
                <a:ea typeface="Calibri"/>
                <a:cs typeface="Calibri"/>
                <a:sym typeface="Calibri"/>
              </a:rPr>
              <a:t>“</a:t>
            </a:r>
            <a:r>
              <a:rPr b="0" i="1" lang="en" sz="1400" u="none" cap="none" strike="noStrike">
                <a:solidFill>
                  <a:schemeClr val="dk1"/>
                </a:solidFill>
                <a:latin typeface="Calibri"/>
                <a:ea typeface="Calibri"/>
                <a:cs typeface="Calibri"/>
                <a:sym typeface="Calibri"/>
              </a:rPr>
              <a:t>ISAIC’s team was there working through a virtual gateway to support our team, ensure data security”</a:t>
            </a:r>
            <a:r>
              <a:rPr b="0" i="0" lang="en" sz="1400" u="none" cap="none" strike="noStrike">
                <a:solidFill>
                  <a:schemeClr val="dk1"/>
                </a:solidFill>
                <a:latin typeface="Calibri"/>
                <a:ea typeface="Calibri"/>
                <a:cs typeface="Calibri"/>
                <a:sym typeface="Calibri"/>
              </a:rPr>
              <a:t> (Small enterprise)</a:t>
            </a:r>
            <a:endParaRPr b="0" i="0" sz="1400" u="none" cap="none" strike="noStrike">
              <a:solidFill>
                <a:srgbClr val="000000"/>
              </a:solidFill>
              <a:latin typeface="Arial"/>
              <a:ea typeface="Arial"/>
              <a:cs typeface="Arial"/>
              <a:sym typeface="Arial"/>
            </a:endParaRPr>
          </a:p>
        </p:txBody>
      </p:sp>
      <p:pic>
        <p:nvPicPr>
          <p:cNvPr id="426" name="Google Shape;426;gdaafbcb24f_0_426"/>
          <p:cNvPicPr preferRelativeResize="0"/>
          <p:nvPr/>
        </p:nvPicPr>
        <p:blipFill rotWithShape="1">
          <a:blip r:embed="rId6">
            <a:alphaModFix/>
          </a:blip>
          <a:srcRect b="0" l="0" r="0" t="0"/>
          <a:stretch/>
        </p:blipFill>
        <p:spPr>
          <a:xfrm>
            <a:off x="2501575" y="4361566"/>
            <a:ext cx="1244700" cy="5426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daafbcb24f_0_604"/>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432" name="Google Shape;432;gdaafbcb24f_0_604"/>
          <p:cNvSpPr txBox="1"/>
          <p:nvPr/>
        </p:nvSpPr>
        <p:spPr>
          <a:xfrm>
            <a:off x="504427" y="8170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Montserrat"/>
                <a:ea typeface="Montserrat"/>
                <a:cs typeface="Montserrat"/>
                <a:sym typeface="Montserrat"/>
              </a:rPr>
              <a:t>Who?</a:t>
            </a:r>
            <a:endParaRPr b="0" i="0" sz="2400" u="none" cap="none" strike="noStrike">
              <a:solidFill>
                <a:srgbClr val="000000"/>
              </a:solidFill>
              <a:latin typeface="Montserrat"/>
              <a:ea typeface="Montserrat"/>
              <a:cs typeface="Montserrat"/>
              <a:sym typeface="Montserrat"/>
            </a:endParaRPr>
          </a:p>
          <a:p>
            <a:pPr indent="-342900" lvl="0" marL="457200" marR="0" rtl="0" algn="l">
              <a:lnSpc>
                <a:spcPct val="100000"/>
              </a:lnSpc>
              <a:spcBef>
                <a:spcPts val="0"/>
              </a:spcBef>
              <a:spcAft>
                <a:spcPts val="0"/>
              </a:spcAft>
              <a:buClr>
                <a:srgbClr val="000000"/>
              </a:buClr>
              <a:buSzPts val="1800"/>
              <a:buFont typeface="Montserrat"/>
              <a:buChar char="●"/>
            </a:pPr>
            <a:r>
              <a:rPr b="0" i="0" lang="en" sz="2400" u="none" cap="none" strike="noStrike">
                <a:solidFill>
                  <a:srgbClr val="000000"/>
                </a:solidFill>
                <a:latin typeface="Montserrat"/>
                <a:ea typeface="Montserrat"/>
                <a:cs typeface="Montserrat"/>
                <a:sym typeface="Montserrat"/>
              </a:rPr>
              <a:t>Start &amp; scale ups</a:t>
            </a:r>
            <a:endParaRPr b="0" i="0" sz="2400" u="none" cap="none" strike="noStrike">
              <a:solidFill>
                <a:srgbClr val="000000"/>
              </a:solidFill>
              <a:latin typeface="Montserrat"/>
              <a:ea typeface="Montserrat"/>
              <a:cs typeface="Montserrat"/>
              <a:sym typeface="Montserrat"/>
            </a:endParaRPr>
          </a:p>
          <a:p>
            <a:pPr indent="-342900" lvl="0" marL="457200" marR="0" rtl="0" algn="l">
              <a:lnSpc>
                <a:spcPct val="100000"/>
              </a:lnSpc>
              <a:spcBef>
                <a:spcPts val="0"/>
              </a:spcBef>
              <a:spcAft>
                <a:spcPts val="0"/>
              </a:spcAft>
              <a:buClr>
                <a:srgbClr val="000000"/>
              </a:buClr>
              <a:buSzPts val="1800"/>
              <a:buFont typeface="Montserrat"/>
              <a:buChar char="●"/>
            </a:pPr>
            <a:r>
              <a:rPr b="0" i="0" lang="en" sz="2400" u="none" cap="none" strike="noStrike">
                <a:solidFill>
                  <a:srgbClr val="000000"/>
                </a:solidFill>
                <a:latin typeface="Montserrat"/>
                <a:ea typeface="Montserrat"/>
                <a:cs typeface="Montserrat"/>
                <a:sym typeface="Montserrat"/>
              </a:rPr>
              <a:t>SME clients</a:t>
            </a:r>
            <a:endParaRPr b="0" i="0" sz="2400" u="none" cap="none" strike="noStrike">
              <a:solidFill>
                <a:srgbClr val="000000"/>
              </a:solidFill>
              <a:latin typeface="Montserrat"/>
              <a:ea typeface="Montserrat"/>
              <a:cs typeface="Montserrat"/>
              <a:sym typeface="Montserrat"/>
            </a:endParaRPr>
          </a:p>
          <a:p>
            <a:pPr indent="-342900" lvl="0" marL="457200" marR="0" rtl="0" algn="l">
              <a:lnSpc>
                <a:spcPct val="100000"/>
              </a:lnSpc>
              <a:spcBef>
                <a:spcPts val="0"/>
              </a:spcBef>
              <a:spcAft>
                <a:spcPts val="0"/>
              </a:spcAft>
              <a:buClr>
                <a:srgbClr val="000000"/>
              </a:buClr>
              <a:buSzPts val="1800"/>
              <a:buFont typeface="Montserrat"/>
              <a:buChar char="●"/>
            </a:pPr>
            <a:r>
              <a:rPr b="0" i="0" lang="en" sz="2400" u="none" cap="none" strike="noStrike">
                <a:solidFill>
                  <a:srgbClr val="000000"/>
                </a:solidFill>
                <a:latin typeface="Montserrat"/>
                <a:ea typeface="Montserrat"/>
                <a:cs typeface="Montserrat"/>
                <a:sym typeface="Montserrat"/>
              </a:rPr>
              <a:t>Other</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1"/>
          <p:cNvSpPr/>
          <p:nvPr/>
        </p:nvSpPr>
        <p:spPr>
          <a:xfrm>
            <a:off x="1201388" y="1814825"/>
            <a:ext cx="1735200" cy="19695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1"/>
          <p:cNvSpPr/>
          <p:nvPr/>
        </p:nvSpPr>
        <p:spPr>
          <a:xfrm>
            <a:off x="3743463" y="1814825"/>
            <a:ext cx="1735200" cy="19695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1"/>
          <p:cNvSpPr/>
          <p:nvPr/>
        </p:nvSpPr>
        <p:spPr>
          <a:xfrm>
            <a:off x="6207400" y="1814825"/>
            <a:ext cx="1735200" cy="19695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1"/>
          <p:cNvSpPr txBox="1"/>
          <p:nvPr/>
        </p:nvSpPr>
        <p:spPr>
          <a:xfrm>
            <a:off x="1443500" y="3141075"/>
            <a:ext cx="1310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Commercial</a:t>
            </a:r>
            <a:endParaRPr b="0" i="0" sz="1400" u="none" cap="none" strike="noStrike">
              <a:solidFill>
                <a:srgbClr val="000000"/>
              </a:solidFill>
              <a:latin typeface="Montserrat"/>
              <a:ea typeface="Montserrat"/>
              <a:cs typeface="Montserrat"/>
              <a:sym typeface="Montserrat"/>
            </a:endParaRPr>
          </a:p>
        </p:txBody>
      </p:sp>
      <p:pic>
        <p:nvPicPr>
          <p:cNvPr id="441" name="Google Shape;441;p11"/>
          <p:cNvPicPr preferRelativeResize="0"/>
          <p:nvPr/>
        </p:nvPicPr>
        <p:blipFill rotWithShape="1">
          <a:blip r:embed="rId3">
            <a:alphaModFix/>
          </a:blip>
          <a:srcRect b="0" l="0" r="0" t="0"/>
          <a:stretch/>
        </p:blipFill>
        <p:spPr>
          <a:xfrm>
            <a:off x="3833890" y="2415713"/>
            <a:ext cx="1554372" cy="425325"/>
          </a:xfrm>
          <a:prstGeom prst="rect">
            <a:avLst/>
          </a:prstGeom>
          <a:noFill/>
          <a:ln>
            <a:noFill/>
          </a:ln>
        </p:spPr>
      </p:pic>
      <p:sp>
        <p:nvSpPr>
          <p:cNvPr id="442" name="Google Shape;442;p11"/>
          <p:cNvSpPr txBox="1"/>
          <p:nvPr>
            <p:ph type="title"/>
          </p:nvPr>
        </p:nvSpPr>
        <p:spPr>
          <a:xfrm>
            <a:off x="442881" y="553207"/>
            <a:ext cx="7797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t>Client Use Cases: Building AI Platforms</a:t>
            </a:r>
            <a:endParaRPr sz="2200"/>
          </a:p>
        </p:txBody>
      </p:sp>
      <p:sp>
        <p:nvSpPr>
          <p:cNvPr id="443" name="Google Shape;443;p11"/>
          <p:cNvSpPr txBox="1"/>
          <p:nvPr/>
        </p:nvSpPr>
        <p:spPr>
          <a:xfrm>
            <a:off x="3925450" y="3136900"/>
            <a:ext cx="1310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Agriculture</a:t>
            </a:r>
            <a:endParaRPr b="0" i="0" sz="1400" u="none" cap="none" strike="noStrike">
              <a:solidFill>
                <a:srgbClr val="000000"/>
              </a:solidFill>
              <a:latin typeface="Montserrat"/>
              <a:ea typeface="Montserrat"/>
              <a:cs typeface="Montserrat"/>
              <a:sym typeface="Montserrat"/>
            </a:endParaRPr>
          </a:p>
        </p:txBody>
      </p:sp>
      <p:sp>
        <p:nvSpPr>
          <p:cNvPr id="444" name="Google Shape;444;p11"/>
          <p:cNvSpPr txBox="1"/>
          <p:nvPr/>
        </p:nvSpPr>
        <p:spPr>
          <a:xfrm>
            <a:off x="6448453" y="3136900"/>
            <a:ext cx="1392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Health</a:t>
            </a:r>
            <a:endParaRPr b="0" i="0" sz="1400" u="none" cap="none" strike="noStrike">
              <a:solidFill>
                <a:srgbClr val="000000"/>
              </a:solidFill>
              <a:latin typeface="Montserrat"/>
              <a:ea typeface="Montserrat"/>
              <a:cs typeface="Montserrat"/>
              <a:sym typeface="Montserrat"/>
            </a:endParaRPr>
          </a:p>
        </p:txBody>
      </p:sp>
      <p:pic>
        <p:nvPicPr>
          <p:cNvPr id="445" name="Google Shape;445;p11"/>
          <p:cNvPicPr preferRelativeResize="0"/>
          <p:nvPr/>
        </p:nvPicPr>
        <p:blipFill rotWithShape="1">
          <a:blip r:embed="rId4">
            <a:alphaModFix/>
          </a:blip>
          <a:srcRect b="0" l="0" r="0" t="0"/>
          <a:stretch/>
        </p:blipFill>
        <p:spPr>
          <a:xfrm>
            <a:off x="1362803" y="2344453"/>
            <a:ext cx="1467337" cy="528467"/>
          </a:xfrm>
          <a:prstGeom prst="rect">
            <a:avLst/>
          </a:prstGeom>
          <a:noFill/>
          <a:ln>
            <a:noFill/>
          </a:ln>
        </p:spPr>
      </p:pic>
      <p:pic>
        <p:nvPicPr>
          <p:cNvPr id="446" name="Google Shape;446;p11"/>
          <p:cNvPicPr preferRelativeResize="0"/>
          <p:nvPr/>
        </p:nvPicPr>
        <p:blipFill rotWithShape="1">
          <a:blip r:embed="rId5">
            <a:alphaModFix/>
          </a:blip>
          <a:srcRect b="0" l="0" r="0" t="0"/>
          <a:stretch/>
        </p:blipFill>
        <p:spPr>
          <a:xfrm>
            <a:off x="6530061" y="2343150"/>
            <a:ext cx="1111487" cy="757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2"/>
          <p:cNvSpPr txBox="1"/>
          <p:nvPr>
            <p:ph type="title"/>
          </p:nvPr>
        </p:nvSpPr>
        <p:spPr>
          <a:xfrm>
            <a:off x="396571" y="551207"/>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t>Client Use Cases: Custom &amp; Pilot AI Projects</a:t>
            </a:r>
            <a:endParaRPr sz="2200"/>
          </a:p>
        </p:txBody>
      </p:sp>
      <p:pic>
        <p:nvPicPr>
          <p:cNvPr id="452" name="Google Shape;452;p12"/>
          <p:cNvPicPr preferRelativeResize="0"/>
          <p:nvPr/>
        </p:nvPicPr>
        <p:blipFill rotWithShape="1">
          <a:blip r:embed="rId3">
            <a:alphaModFix/>
          </a:blip>
          <a:srcRect b="0" l="0" r="0" t="0"/>
          <a:stretch/>
        </p:blipFill>
        <p:spPr>
          <a:xfrm>
            <a:off x="5515575" y="1556180"/>
            <a:ext cx="475236" cy="600573"/>
          </a:xfrm>
          <a:prstGeom prst="rect">
            <a:avLst/>
          </a:prstGeom>
          <a:noFill/>
          <a:ln>
            <a:noFill/>
          </a:ln>
        </p:spPr>
      </p:pic>
      <p:pic>
        <p:nvPicPr>
          <p:cNvPr id="453" name="Google Shape;453;p12"/>
          <p:cNvPicPr preferRelativeResize="0"/>
          <p:nvPr/>
        </p:nvPicPr>
        <p:blipFill rotWithShape="1">
          <a:blip r:embed="rId4">
            <a:alphaModFix/>
          </a:blip>
          <a:srcRect b="0" l="0" r="0" t="0"/>
          <a:stretch/>
        </p:blipFill>
        <p:spPr>
          <a:xfrm>
            <a:off x="5398912" y="2505184"/>
            <a:ext cx="591898" cy="649011"/>
          </a:xfrm>
          <a:prstGeom prst="rect">
            <a:avLst/>
          </a:prstGeom>
          <a:noFill/>
          <a:ln>
            <a:noFill/>
          </a:ln>
        </p:spPr>
      </p:pic>
      <p:pic>
        <p:nvPicPr>
          <p:cNvPr id="454" name="Google Shape;454;p12"/>
          <p:cNvPicPr preferRelativeResize="0"/>
          <p:nvPr/>
        </p:nvPicPr>
        <p:blipFill rotWithShape="1">
          <a:blip r:embed="rId5">
            <a:alphaModFix/>
          </a:blip>
          <a:srcRect b="0" l="0" r="0" t="0"/>
          <a:stretch/>
        </p:blipFill>
        <p:spPr>
          <a:xfrm>
            <a:off x="5436384" y="3602425"/>
            <a:ext cx="590324" cy="590324"/>
          </a:xfrm>
          <a:prstGeom prst="rect">
            <a:avLst/>
          </a:prstGeom>
          <a:noFill/>
          <a:ln>
            <a:noFill/>
          </a:ln>
        </p:spPr>
      </p:pic>
      <p:grpSp>
        <p:nvGrpSpPr>
          <p:cNvPr id="455" name="Google Shape;455;p12"/>
          <p:cNvGrpSpPr/>
          <p:nvPr/>
        </p:nvGrpSpPr>
        <p:grpSpPr>
          <a:xfrm>
            <a:off x="631772" y="1751377"/>
            <a:ext cx="3854010" cy="2183177"/>
            <a:chOff x="631772" y="1751377"/>
            <a:chExt cx="3854010" cy="2183177"/>
          </a:xfrm>
        </p:grpSpPr>
        <p:pic>
          <p:nvPicPr>
            <p:cNvPr descr="A picture containing outdoor, plane, airplane&#10;&#10;Description automatically generated" id="456" name="Google Shape;456;p12"/>
            <p:cNvPicPr preferRelativeResize="0"/>
            <p:nvPr/>
          </p:nvPicPr>
          <p:blipFill rotWithShape="1">
            <a:blip r:embed="rId6">
              <a:alphaModFix/>
            </a:blip>
            <a:srcRect b="0" l="0" r="0" t="0"/>
            <a:stretch/>
          </p:blipFill>
          <p:spPr>
            <a:xfrm>
              <a:off x="1680992" y="1917211"/>
              <a:ext cx="1704639" cy="1358027"/>
            </a:xfrm>
            <a:prstGeom prst="rect">
              <a:avLst/>
            </a:prstGeom>
            <a:noFill/>
            <a:ln>
              <a:noFill/>
            </a:ln>
          </p:spPr>
        </p:pic>
        <p:sp>
          <p:nvSpPr>
            <p:cNvPr id="457" name="Google Shape;457;p12"/>
            <p:cNvSpPr/>
            <p:nvPr/>
          </p:nvSpPr>
          <p:spPr>
            <a:xfrm>
              <a:off x="1553751" y="1751377"/>
              <a:ext cx="2008355" cy="1680212"/>
            </a:xfrm>
            <a:custGeom>
              <a:rect b="b" l="l" r="r" t="t"/>
              <a:pathLst>
                <a:path extrusionOk="0" h="1290" w="1667">
                  <a:moveTo>
                    <a:pt x="0" y="1231"/>
                  </a:moveTo>
                  <a:cubicBezTo>
                    <a:pt x="0" y="58"/>
                    <a:pt x="0" y="58"/>
                    <a:pt x="0" y="58"/>
                  </a:cubicBezTo>
                  <a:cubicBezTo>
                    <a:pt x="0" y="26"/>
                    <a:pt x="27" y="0"/>
                    <a:pt x="59" y="0"/>
                  </a:cubicBezTo>
                  <a:cubicBezTo>
                    <a:pt x="1609" y="0"/>
                    <a:pt x="1609" y="0"/>
                    <a:pt x="1609" y="0"/>
                  </a:cubicBezTo>
                  <a:cubicBezTo>
                    <a:pt x="1641" y="0"/>
                    <a:pt x="1667" y="26"/>
                    <a:pt x="1667" y="58"/>
                  </a:cubicBezTo>
                  <a:cubicBezTo>
                    <a:pt x="1667" y="1231"/>
                    <a:pt x="1667" y="1231"/>
                    <a:pt x="1667" y="1231"/>
                  </a:cubicBezTo>
                  <a:cubicBezTo>
                    <a:pt x="1667" y="1264"/>
                    <a:pt x="1641" y="1290"/>
                    <a:pt x="1609" y="1290"/>
                  </a:cubicBezTo>
                  <a:cubicBezTo>
                    <a:pt x="59" y="1290"/>
                    <a:pt x="59" y="1290"/>
                    <a:pt x="59" y="1290"/>
                  </a:cubicBezTo>
                  <a:cubicBezTo>
                    <a:pt x="27" y="1290"/>
                    <a:pt x="0" y="1264"/>
                    <a:pt x="0" y="1231"/>
                  </a:cubicBezTo>
                  <a:close/>
                </a:path>
              </a:pathLst>
            </a:custGeom>
            <a:solidFill>
              <a:srgbClr val="C0B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2"/>
            <p:cNvSpPr/>
            <p:nvPr/>
          </p:nvSpPr>
          <p:spPr>
            <a:xfrm>
              <a:off x="1750350" y="2693176"/>
              <a:ext cx="38981" cy="42143"/>
            </a:xfrm>
            <a:custGeom>
              <a:rect b="b" l="l" r="r" t="t"/>
              <a:pathLst>
                <a:path extrusionOk="0" h="32" w="32">
                  <a:moveTo>
                    <a:pt x="0" y="32"/>
                  </a:moveTo>
                  <a:cubicBezTo>
                    <a:pt x="5" y="0"/>
                    <a:pt x="5" y="0"/>
                    <a:pt x="5" y="0"/>
                  </a:cubicBezTo>
                  <a:cubicBezTo>
                    <a:pt x="5" y="0"/>
                    <a:pt x="21" y="10"/>
                    <a:pt x="32" y="11"/>
                  </a:cubicBezTo>
                  <a:cubicBezTo>
                    <a:pt x="24" y="16"/>
                    <a:pt x="14" y="23"/>
                    <a:pt x="0" y="32"/>
                  </a:cubicBezTo>
                  <a:close/>
                </a:path>
              </a:pathLst>
            </a:custGeom>
            <a:noFill/>
            <a:ln cap="flat" cmpd="sng" w="9525">
              <a:solidFill>
                <a:srgbClr val="0101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2"/>
            <p:cNvSpPr/>
            <p:nvPr/>
          </p:nvSpPr>
          <p:spPr>
            <a:xfrm>
              <a:off x="678379" y="2443067"/>
              <a:ext cx="1360090" cy="1490570"/>
            </a:xfrm>
            <a:custGeom>
              <a:rect b="b" l="l" r="r" t="t"/>
              <a:pathLst>
                <a:path extrusionOk="0" h="1144" w="1129">
                  <a:moveTo>
                    <a:pt x="285" y="1144"/>
                  </a:moveTo>
                  <a:cubicBezTo>
                    <a:pt x="334" y="1103"/>
                    <a:pt x="375" y="1064"/>
                    <a:pt x="406" y="1022"/>
                  </a:cubicBezTo>
                  <a:cubicBezTo>
                    <a:pt x="505" y="888"/>
                    <a:pt x="587" y="832"/>
                    <a:pt x="695" y="707"/>
                  </a:cubicBezTo>
                  <a:cubicBezTo>
                    <a:pt x="724" y="674"/>
                    <a:pt x="747" y="582"/>
                    <a:pt x="747" y="582"/>
                  </a:cubicBezTo>
                  <a:cubicBezTo>
                    <a:pt x="747" y="582"/>
                    <a:pt x="760" y="622"/>
                    <a:pt x="795" y="604"/>
                  </a:cubicBezTo>
                  <a:cubicBezTo>
                    <a:pt x="829" y="585"/>
                    <a:pt x="842" y="529"/>
                    <a:pt x="842" y="529"/>
                  </a:cubicBezTo>
                  <a:cubicBezTo>
                    <a:pt x="842" y="529"/>
                    <a:pt x="884" y="555"/>
                    <a:pt x="904" y="524"/>
                  </a:cubicBezTo>
                  <a:cubicBezTo>
                    <a:pt x="924" y="493"/>
                    <a:pt x="927" y="409"/>
                    <a:pt x="927" y="409"/>
                  </a:cubicBezTo>
                  <a:cubicBezTo>
                    <a:pt x="927" y="409"/>
                    <a:pt x="977" y="370"/>
                    <a:pt x="1018" y="332"/>
                  </a:cubicBezTo>
                  <a:cubicBezTo>
                    <a:pt x="1059" y="293"/>
                    <a:pt x="1073" y="268"/>
                    <a:pt x="1073" y="268"/>
                  </a:cubicBezTo>
                  <a:cubicBezTo>
                    <a:pt x="1073" y="268"/>
                    <a:pt x="1129" y="260"/>
                    <a:pt x="1128" y="230"/>
                  </a:cubicBezTo>
                  <a:cubicBezTo>
                    <a:pt x="1127" y="201"/>
                    <a:pt x="1075" y="168"/>
                    <a:pt x="1049" y="142"/>
                  </a:cubicBezTo>
                  <a:cubicBezTo>
                    <a:pt x="1024" y="116"/>
                    <a:pt x="977" y="87"/>
                    <a:pt x="918" y="65"/>
                  </a:cubicBezTo>
                  <a:cubicBezTo>
                    <a:pt x="859" y="44"/>
                    <a:pt x="803" y="0"/>
                    <a:pt x="774" y="4"/>
                  </a:cubicBezTo>
                  <a:cubicBezTo>
                    <a:pt x="744" y="7"/>
                    <a:pt x="646" y="37"/>
                    <a:pt x="598" y="52"/>
                  </a:cubicBezTo>
                  <a:cubicBezTo>
                    <a:pt x="551" y="67"/>
                    <a:pt x="403" y="87"/>
                    <a:pt x="379" y="117"/>
                  </a:cubicBezTo>
                  <a:cubicBezTo>
                    <a:pt x="354" y="147"/>
                    <a:pt x="336" y="158"/>
                    <a:pt x="324" y="236"/>
                  </a:cubicBezTo>
                  <a:cubicBezTo>
                    <a:pt x="312" y="313"/>
                    <a:pt x="272" y="565"/>
                    <a:pt x="232" y="669"/>
                  </a:cubicBezTo>
                  <a:cubicBezTo>
                    <a:pt x="192" y="772"/>
                    <a:pt x="107" y="889"/>
                    <a:pt x="0" y="1043"/>
                  </a:cubicBezTo>
                  <a:cubicBezTo>
                    <a:pt x="32" y="1144"/>
                    <a:pt x="32" y="1144"/>
                    <a:pt x="32" y="1144"/>
                  </a:cubicBezTo>
                  <a:lnTo>
                    <a:pt x="285" y="1144"/>
                  </a:lnTo>
                  <a:close/>
                </a:path>
              </a:pathLst>
            </a:custGeom>
            <a:solidFill>
              <a:srgbClr val="BC90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2"/>
            <p:cNvSpPr/>
            <p:nvPr/>
          </p:nvSpPr>
          <p:spPr>
            <a:xfrm>
              <a:off x="1578326" y="2976265"/>
              <a:ext cx="216936" cy="277593"/>
            </a:xfrm>
            <a:custGeom>
              <a:rect b="b" l="l" r="r" t="t"/>
              <a:pathLst>
                <a:path extrusionOk="0" h="213" w="180">
                  <a:moveTo>
                    <a:pt x="0" y="173"/>
                  </a:moveTo>
                  <a:cubicBezTo>
                    <a:pt x="0" y="173"/>
                    <a:pt x="13" y="213"/>
                    <a:pt x="48" y="195"/>
                  </a:cubicBezTo>
                  <a:cubicBezTo>
                    <a:pt x="82" y="176"/>
                    <a:pt x="95" y="120"/>
                    <a:pt x="95" y="120"/>
                  </a:cubicBezTo>
                  <a:cubicBezTo>
                    <a:pt x="95" y="120"/>
                    <a:pt x="137" y="146"/>
                    <a:pt x="157" y="115"/>
                  </a:cubicBezTo>
                  <a:cubicBezTo>
                    <a:pt x="177" y="84"/>
                    <a:pt x="180" y="0"/>
                    <a:pt x="180" y="0"/>
                  </a:cubicBezTo>
                  <a:cubicBezTo>
                    <a:pt x="144" y="29"/>
                    <a:pt x="34" y="115"/>
                    <a:pt x="0" y="173"/>
                  </a:cubicBezTo>
                  <a:close/>
                </a:path>
              </a:pathLst>
            </a:custGeom>
            <a:solidFill>
              <a:srgbClr val="AB826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2"/>
            <p:cNvSpPr/>
            <p:nvPr/>
          </p:nvSpPr>
          <p:spPr>
            <a:xfrm>
              <a:off x="1207162" y="2546592"/>
              <a:ext cx="734702" cy="460822"/>
            </a:xfrm>
            <a:custGeom>
              <a:rect b="b" l="l" r="r" t="t"/>
              <a:pathLst>
                <a:path extrusionOk="0" h="354" w="610">
                  <a:moveTo>
                    <a:pt x="168" y="354"/>
                  </a:moveTo>
                  <a:cubicBezTo>
                    <a:pt x="181" y="329"/>
                    <a:pt x="165" y="316"/>
                    <a:pt x="126" y="320"/>
                  </a:cubicBezTo>
                  <a:cubicBezTo>
                    <a:pt x="86" y="323"/>
                    <a:pt x="87" y="310"/>
                    <a:pt x="122" y="300"/>
                  </a:cubicBezTo>
                  <a:cubicBezTo>
                    <a:pt x="158" y="291"/>
                    <a:pt x="221" y="327"/>
                    <a:pt x="183" y="295"/>
                  </a:cubicBezTo>
                  <a:cubicBezTo>
                    <a:pt x="146" y="263"/>
                    <a:pt x="0" y="148"/>
                    <a:pt x="44" y="169"/>
                  </a:cubicBezTo>
                  <a:cubicBezTo>
                    <a:pt x="88" y="191"/>
                    <a:pt x="124" y="238"/>
                    <a:pt x="162" y="202"/>
                  </a:cubicBezTo>
                  <a:cubicBezTo>
                    <a:pt x="200" y="166"/>
                    <a:pt x="176" y="127"/>
                    <a:pt x="146" y="104"/>
                  </a:cubicBezTo>
                  <a:cubicBezTo>
                    <a:pt x="116" y="81"/>
                    <a:pt x="137" y="86"/>
                    <a:pt x="174" y="100"/>
                  </a:cubicBezTo>
                  <a:cubicBezTo>
                    <a:pt x="211" y="114"/>
                    <a:pt x="274" y="99"/>
                    <a:pt x="302" y="87"/>
                  </a:cubicBezTo>
                  <a:cubicBezTo>
                    <a:pt x="330" y="74"/>
                    <a:pt x="327" y="0"/>
                    <a:pt x="337" y="19"/>
                  </a:cubicBezTo>
                  <a:cubicBezTo>
                    <a:pt x="348" y="38"/>
                    <a:pt x="344" y="57"/>
                    <a:pt x="369" y="69"/>
                  </a:cubicBezTo>
                  <a:cubicBezTo>
                    <a:pt x="394" y="81"/>
                    <a:pt x="437" y="91"/>
                    <a:pt x="459" y="91"/>
                  </a:cubicBezTo>
                  <a:cubicBezTo>
                    <a:pt x="480" y="91"/>
                    <a:pt x="480" y="89"/>
                    <a:pt x="496" y="67"/>
                  </a:cubicBezTo>
                  <a:cubicBezTo>
                    <a:pt x="512" y="44"/>
                    <a:pt x="483" y="99"/>
                    <a:pt x="510" y="87"/>
                  </a:cubicBezTo>
                  <a:cubicBezTo>
                    <a:pt x="538" y="74"/>
                    <a:pt x="585" y="65"/>
                    <a:pt x="610" y="63"/>
                  </a:cubicBezTo>
                  <a:cubicBezTo>
                    <a:pt x="571" y="79"/>
                    <a:pt x="535" y="81"/>
                    <a:pt x="409" y="175"/>
                  </a:cubicBezTo>
                  <a:cubicBezTo>
                    <a:pt x="359" y="213"/>
                    <a:pt x="323" y="250"/>
                    <a:pt x="292" y="271"/>
                  </a:cubicBezTo>
                  <a:cubicBezTo>
                    <a:pt x="241" y="306"/>
                    <a:pt x="207" y="319"/>
                    <a:pt x="168" y="354"/>
                  </a:cubicBezTo>
                  <a:close/>
                </a:path>
              </a:pathLst>
            </a:custGeom>
            <a:solidFill>
              <a:srgbClr val="8C6A5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2"/>
            <p:cNvSpPr/>
            <p:nvPr/>
          </p:nvSpPr>
          <p:spPr>
            <a:xfrm>
              <a:off x="1972371" y="2689511"/>
              <a:ext cx="66098" cy="102608"/>
            </a:xfrm>
            <a:custGeom>
              <a:rect b="b" l="l" r="r" t="t"/>
              <a:pathLst>
                <a:path extrusionOk="0" h="79" w="55">
                  <a:moveTo>
                    <a:pt x="0" y="79"/>
                  </a:moveTo>
                  <a:cubicBezTo>
                    <a:pt x="8" y="78"/>
                    <a:pt x="55" y="69"/>
                    <a:pt x="54" y="41"/>
                  </a:cubicBezTo>
                  <a:cubicBezTo>
                    <a:pt x="54" y="28"/>
                    <a:pt x="43" y="14"/>
                    <a:pt x="29" y="0"/>
                  </a:cubicBezTo>
                  <a:cubicBezTo>
                    <a:pt x="36" y="33"/>
                    <a:pt x="15" y="62"/>
                    <a:pt x="0" y="79"/>
                  </a:cubicBezTo>
                  <a:close/>
                </a:path>
              </a:pathLst>
            </a:custGeom>
            <a:solidFill>
              <a:srgbClr val="AB826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2"/>
            <p:cNvSpPr/>
            <p:nvPr/>
          </p:nvSpPr>
          <p:spPr>
            <a:xfrm>
              <a:off x="1746960" y="2999168"/>
              <a:ext cx="45760" cy="134674"/>
            </a:xfrm>
            <a:custGeom>
              <a:rect b="b" l="l" r="r" t="t"/>
              <a:pathLst>
                <a:path extrusionOk="0" h="103" w="38">
                  <a:moveTo>
                    <a:pt x="12" y="103"/>
                  </a:moveTo>
                  <a:cubicBezTo>
                    <a:pt x="14" y="101"/>
                    <a:pt x="15" y="99"/>
                    <a:pt x="17" y="97"/>
                  </a:cubicBezTo>
                  <a:cubicBezTo>
                    <a:pt x="30" y="77"/>
                    <a:pt x="36" y="33"/>
                    <a:pt x="38" y="6"/>
                  </a:cubicBezTo>
                  <a:cubicBezTo>
                    <a:pt x="9" y="0"/>
                    <a:pt x="8" y="41"/>
                    <a:pt x="4" y="50"/>
                  </a:cubicBezTo>
                  <a:cubicBezTo>
                    <a:pt x="0" y="58"/>
                    <a:pt x="7" y="85"/>
                    <a:pt x="12" y="103"/>
                  </a:cubicBezTo>
                  <a:close/>
                </a:path>
              </a:pathLst>
            </a:custGeom>
            <a:solidFill>
              <a:srgbClr val="BC90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2"/>
            <p:cNvSpPr/>
            <p:nvPr/>
          </p:nvSpPr>
          <p:spPr>
            <a:xfrm>
              <a:off x="1624933" y="3109106"/>
              <a:ext cx="66945" cy="124596"/>
            </a:xfrm>
            <a:custGeom>
              <a:rect b="b" l="l" r="r" t="t"/>
              <a:pathLst>
                <a:path extrusionOk="0" h="96" w="55">
                  <a:moveTo>
                    <a:pt x="3" y="96"/>
                  </a:moveTo>
                  <a:cubicBezTo>
                    <a:pt x="5" y="95"/>
                    <a:pt x="7" y="94"/>
                    <a:pt x="9" y="93"/>
                  </a:cubicBezTo>
                  <a:cubicBezTo>
                    <a:pt x="38" y="77"/>
                    <a:pt x="52" y="34"/>
                    <a:pt x="55" y="21"/>
                  </a:cubicBezTo>
                  <a:cubicBezTo>
                    <a:pt x="52" y="17"/>
                    <a:pt x="47" y="13"/>
                    <a:pt x="42" y="9"/>
                  </a:cubicBezTo>
                  <a:cubicBezTo>
                    <a:pt x="33" y="0"/>
                    <a:pt x="15" y="37"/>
                    <a:pt x="8" y="47"/>
                  </a:cubicBezTo>
                  <a:cubicBezTo>
                    <a:pt x="3" y="55"/>
                    <a:pt x="0" y="78"/>
                    <a:pt x="3" y="96"/>
                  </a:cubicBezTo>
                  <a:close/>
                </a:path>
              </a:pathLst>
            </a:custGeom>
            <a:solidFill>
              <a:srgbClr val="BC90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2"/>
            <p:cNvSpPr/>
            <p:nvPr/>
          </p:nvSpPr>
          <p:spPr>
            <a:xfrm>
              <a:off x="698717" y="2470552"/>
              <a:ext cx="1174507" cy="1463085"/>
            </a:xfrm>
            <a:custGeom>
              <a:rect b="b" l="l" r="r" t="t"/>
              <a:pathLst>
                <a:path extrusionOk="0" h="1123" w="975">
                  <a:moveTo>
                    <a:pt x="222" y="1123"/>
                  </a:moveTo>
                  <a:cubicBezTo>
                    <a:pt x="266" y="1078"/>
                    <a:pt x="303" y="1035"/>
                    <a:pt x="336" y="995"/>
                  </a:cubicBezTo>
                  <a:cubicBezTo>
                    <a:pt x="403" y="911"/>
                    <a:pt x="544" y="788"/>
                    <a:pt x="610" y="658"/>
                  </a:cubicBezTo>
                  <a:cubicBezTo>
                    <a:pt x="676" y="529"/>
                    <a:pt x="714" y="471"/>
                    <a:pt x="795" y="421"/>
                  </a:cubicBezTo>
                  <a:cubicBezTo>
                    <a:pt x="876" y="370"/>
                    <a:pt x="863" y="365"/>
                    <a:pt x="843" y="342"/>
                  </a:cubicBezTo>
                  <a:cubicBezTo>
                    <a:pt x="823" y="319"/>
                    <a:pt x="795" y="296"/>
                    <a:pt x="739" y="347"/>
                  </a:cubicBezTo>
                  <a:cubicBezTo>
                    <a:pt x="682" y="398"/>
                    <a:pt x="599" y="445"/>
                    <a:pt x="573" y="419"/>
                  </a:cubicBezTo>
                  <a:cubicBezTo>
                    <a:pt x="546" y="392"/>
                    <a:pt x="550" y="386"/>
                    <a:pt x="506" y="386"/>
                  </a:cubicBezTo>
                  <a:cubicBezTo>
                    <a:pt x="461" y="387"/>
                    <a:pt x="534" y="345"/>
                    <a:pt x="510" y="318"/>
                  </a:cubicBezTo>
                  <a:cubicBezTo>
                    <a:pt x="486" y="291"/>
                    <a:pt x="394" y="175"/>
                    <a:pt x="449" y="192"/>
                  </a:cubicBezTo>
                  <a:cubicBezTo>
                    <a:pt x="503" y="208"/>
                    <a:pt x="517" y="238"/>
                    <a:pt x="541" y="215"/>
                  </a:cubicBezTo>
                  <a:cubicBezTo>
                    <a:pt x="566" y="191"/>
                    <a:pt x="505" y="109"/>
                    <a:pt x="553" y="122"/>
                  </a:cubicBezTo>
                  <a:cubicBezTo>
                    <a:pt x="601" y="135"/>
                    <a:pt x="609" y="144"/>
                    <a:pt x="664" y="127"/>
                  </a:cubicBezTo>
                  <a:cubicBezTo>
                    <a:pt x="718" y="109"/>
                    <a:pt x="741" y="39"/>
                    <a:pt x="763" y="58"/>
                  </a:cubicBezTo>
                  <a:cubicBezTo>
                    <a:pt x="785" y="78"/>
                    <a:pt x="797" y="80"/>
                    <a:pt x="830" y="99"/>
                  </a:cubicBezTo>
                  <a:cubicBezTo>
                    <a:pt x="863" y="119"/>
                    <a:pt x="875" y="102"/>
                    <a:pt x="896" y="96"/>
                  </a:cubicBezTo>
                  <a:cubicBezTo>
                    <a:pt x="917" y="91"/>
                    <a:pt x="931" y="123"/>
                    <a:pt x="953" y="112"/>
                  </a:cubicBezTo>
                  <a:cubicBezTo>
                    <a:pt x="975" y="100"/>
                    <a:pt x="889" y="70"/>
                    <a:pt x="855" y="48"/>
                  </a:cubicBezTo>
                  <a:cubicBezTo>
                    <a:pt x="822" y="26"/>
                    <a:pt x="773" y="0"/>
                    <a:pt x="656" y="33"/>
                  </a:cubicBezTo>
                  <a:cubicBezTo>
                    <a:pt x="539" y="67"/>
                    <a:pt x="356" y="104"/>
                    <a:pt x="361" y="156"/>
                  </a:cubicBezTo>
                  <a:cubicBezTo>
                    <a:pt x="366" y="208"/>
                    <a:pt x="346" y="322"/>
                    <a:pt x="316" y="411"/>
                  </a:cubicBezTo>
                  <a:cubicBezTo>
                    <a:pt x="287" y="500"/>
                    <a:pt x="265" y="620"/>
                    <a:pt x="244" y="663"/>
                  </a:cubicBezTo>
                  <a:cubicBezTo>
                    <a:pt x="222" y="706"/>
                    <a:pt x="115" y="887"/>
                    <a:pt x="0" y="1076"/>
                  </a:cubicBezTo>
                  <a:cubicBezTo>
                    <a:pt x="15" y="1123"/>
                    <a:pt x="15" y="1123"/>
                    <a:pt x="15" y="1123"/>
                  </a:cubicBezTo>
                  <a:lnTo>
                    <a:pt x="222" y="1123"/>
                  </a:lnTo>
                  <a:close/>
                </a:path>
              </a:pathLst>
            </a:custGeom>
            <a:solidFill>
              <a:srgbClr val="C89E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6" name="Google Shape;466;p12"/>
            <p:cNvGrpSpPr/>
            <p:nvPr/>
          </p:nvGrpSpPr>
          <p:grpSpPr>
            <a:xfrm>
              <a:off x="1567310" y="1765119"/>
              <a:ext cx="1982934" cy="1652726"/>
              <a:chOff x="1567310" y="1765119"/>
              <a:chExt cx="1982934" cy="1652726"/>
            </a:xfrm>
          </p:grpSpPr>
          <p:sp>
            <p:nvSpPr>
              <p:cNvPr id="467" name="Google Shape;467;p12"/>
              <p:cNvSpPr/>
              <p:nvPr/>
            </p:nvSpPr>
            <p:spPr>
              <a:xfrm>
                <a:off x="1567310" y="1765119"/>
                <a:ext cx="1982934" cy="1652726"/>
              </a:xfrm>
              <a:custGeom>
                <a:rect b="b" l="l" r="r" t="t"/>
                <a:pathLst>
                  <a:path extrusionOk="0" h="1269" w="1646">
                    <a:moveTo>
                      <a:pt x="0" y="1221"/>
                    </a:moveTo>
                    <a:cubicBezTo>
                      <a:pt x="0" y="48"/>
                      <a:pt x="0" y="48"/>
                      <a:pt x="0" y="48"/>
                    </a:cubicBezTo>
                    <a:cubicBezTo>
                      <a:pt x="0" y="22"/>
                      <a:pt x="22" y="0"/>
                      <a:pt x="48" y="0"/>
                    </a:cubicBezTo>
                    <a:cubicBezTo>
                      <a:pt x="1598" y="0"/>
                      <a:pt x="1598" y="0"/>
                      <a:pt x="1598" y="0"/>
                    </a:cubicBezTo>
                    <a:cubicBezTo>
                      <a:pt x="1624" y="0"/>
                      <a:pt x="1646" y="22"/>
                      <a:pt x="1646" y="48"/>
                    </a:cubicBezTo>
                    <a:cubicBezTo>
                      <a:pt x="1646" y="1221"/>
                      <a:pt x="1646" y="1221"/>
                      <a:pt x="1646" y="1221"/>
                    </a:cubicBezTo>
                    <a:cubicBezTo>
                      <a:pt x="1646" y="1248"/>
                      <a:pt x="1624" y="1269"/>
                      <a:pt x="1598" y="1269"/>
                    </a:cubicBezTo>
                    <a:cubicBezTo>
                      <a:pt x="48" y="1269"/>
                      <a:pt x="48" y="1269"/>
                      <a:pt x="48" y="1269"/>
                    </a:cubicBezTo>
                    <a:cubicBezTo>
                      <a:pt x="22" y="1269"/>
                      <a:pt x="0" y="1248"/>
                      <a:pt x="0" y="1221"/>
                    </a:cubicBezTo>
                    <a:close/>
                  </a:path>
                </a:pathLst>
              </a:custGeom>
              <a:solidFill>
                <a:srgbClr val="716F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2"/>
              <p:cNvSpPr/>
              <p:nvPr/>
            </p:nvSpPr>
            <p:spPr>
              <a:xfrm>
                <a:off x="1567310" y="1765119"/>
                <a:ext cx="1706678" cy="939966"/>
              </a:xfrm>
              <a:custGeom>
                <a:rect b="b" l="l" r="r" t="t"/>
                <a:pathLst>
                  <a:path extrusionOk="0" h="722" w="1417">
                    <a:moveTo>
                      <a:pt x="0" y="722"/>
                    </a:moveTo>
                    <a:cubicBezTo>
                      <a:pt x="0" y="48"/>
                      <a:pt x="0" y="48"/>
                      <a:pt x="0" y="48"/>
                    </a:cubicBezTo>
                    <a:cubicBezTo>
                      <a:pt x="0" y="22"/>
                      <a:pt x="22" y="0"/>
                      <a:pt x="48" y="0"/>
                    </a:cubicBezTo>
                    <a:cubicBezTo>
                      <a:pt x="1417" y="0"/>
                      <a:pt x="1417" y="0"/>
                      <a:pt x="1417" y="0"/>
                    </a:cubicBezTo>
                    <a:lnTo>
                      <a:pt x="0" y="722"/>
                    </a:lnTo>
                    <a:close/>
                  </a:path>
                </a:pathLst>
              </a:custGeom>
              <a:solidFill>
                <a:srgbClr val="C0B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2"/>
              <p:cNvSpPr/>
              <p:nvPr/>
            </p:nvSpPr>
            <p:spPr>
              <a:xfrm>
                <a:off x="2521491" y="1806346"/>
                <a:ext cx="74625" cy="80679"/>
              </a:xfrm>
              <a:prstGeom prst="ellipse">
                <a:avLst/>
              </a:prstGeom>
              <a:solidFill>
                <a:srgbClr val="716F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0" name="Google Shape;470;p12"/>
            <p:cNvSpPr/>
            <p:nvPr/>
          </p:nvSpPr>
          <p:spPr>
            <a:xfrm>
              <a:off x="1638492" y="2589651"/>
              <a:ext cx="414382" cy="310574"/>
            </a:xfrm>
            <a:custGeom>
              <a:rect b="b" l="l" r="r" t="t"/>
              <a:pathLst>
                <a:path extrusionOk="0" h="239" w="344">
                  <a:moveTo>
                    <a:pt x="0" y="183"/>
                  </a:moveTo>
                  <a:cubicBezTo>
                    <a:pt x="87" y="109"/>
                    <a:pt x="238" y="0"/>
                    <a:pt x="291" y="50"/>
                  </a:cubicBezTo>
                  <a:cubicBezTo>
                    <a:pt x="344" y="101"/>
                    <a:pt x="260" y="181"/>
                    <a:pt x="199" y="239"/>
                  </a:cubicBezTo>
                  <a:cubicBezTo>
                    <a:pt x="192" y="232"/>
                    <a:pt x="183" y="224"/>
                    <a:pt x="175" y="220"/>
                  </a:cubicBezTo>
                  <a:cubicBezTo>
                    <a:pt x="126" y="193"/>
                    <a:pt x="67" y="162"/>
                    <a:pt x="0" y="183"/>
                  </a:cubicBezTo>
                  <a:close/>
                </a:path>
              </a:pathLst>
            </a:custGeom>
            <a:solidFill>
              <a:srgbClr val="BC90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2"/>
            <p:cNvSpPr/>
            <p:nvPr/>
          </p:nvSpPr>
          <p:spPr>
            <a:xfrm>
              <a:off x="1829159" y="2620800"/>
              <a:ext cx="195751" cy="202469"/>
            </a:xfrm>
            <a:custGeom>
              <a:rect b="b" l="l" r="r" t="t"/>
              <a:pathLst>
                <a:path extrusionOk="0" h="156" w="163">
                  <a:moveTo>
                    <a:pt x="39" y="126"/>
                  </a:moveTo>
                  <a:cubicBezTo>
                    <a:pt x="21" y="101"/>
                    <a:pt x="0" y="75"/>
                    <a:pt x="18" y="59"/>
                  </a:cubicBezTo>
                  <a:cubicBezTo>
                    <a:pt x="35" y="42"/>
                    <a:pt x="91" y="0"/>
                    <a:pt x="127" y="35"/>
                  </a:cubicBezTo>
                  <a:cubicBezTo>
                    <a:pt x="163" y="70"/>
                    <a:pt x="128" y="112"/>
                    <a:pt x="97" y="134"/>
                  </a:cubicBezTo>
                  <a:cubicBezTo>
                    <a:pt x="65" y="156"/>
                    <a:pt x="59" y="150"/>
                    <a:pt x="39" y="126"/>
                  </a:cubicBezTo>
                  <a:close/>
                </a:path>
              </a:pathLst>
            </a:custGeom>
            <a:solidFill>
              <a:srgbClr val="DBBCA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2"/>
            <p:cNvSpPr/>
            <p:nvPr/>
          </p:nvSpPr>
          <p:spPr>
            <a:xfrm>
              <a:off x="1703743" y="2789371"/>
              <a:ext cx="122874" cy="155745"/>
            </a:xfrm>
            <a:custGeom>
              <a:rect b="b" l="l" r="r" t="t"/>
              <a:pathLst>
                <a:path extrusionOk="0" h="119" w="102">
                  <a:moveTo>
                    <a:pt x="46" y="108"/>
                  </a:moveTo>
                  <a:cubicBezTo>
                    <a:pt x="51" y="113"/>
                    <a:pt x="56" y="116"/>
                    <a:pt x="61" y="119"/>
                  </a:cubicBezTo>
                  <a:cubicBezTo>
                    <a:pt x="57" y="114"/>
                    <a:pt x="52" y="108"/>
                    <a:pt x="46" y="101"/>
                  </a:cubicBezTo>
                  <a:cubicBezTo>
                    <a:pt x="46" y="108"/>
                    <a:pt x="46" y="108"/>
                    <a:pt x="46" y="108"/>
                  </a:cubicBezTo>
                  <a:close/>
                  <a:moveTo>
                    <a:pt x="46" y="14"/>
                  </a:moveTo>
                  <a:cubicBezTo>
                    <a:pt x="46" y="8"/>
                    <a:pt x="46" y="8"/>
                    <a:pt x="46" y="8"/>
                  </a:cubicBezTo>
                  <a:cubicBezTo>
                    <a:pt x="70" y="26"/>
                    <a:pt x="93" y="57"/>
                    <a:pt x="102" y="87"/>
                  </a:cubicBezTo>
                  <a:cubicBezTo>
                    <a:pt x="85" y="62"/>
                    <a:pt x="63" y="33"/>
                    <a:pt x="46" y="14"/>
                  </a:cubicBezTo>
                  <a:close/>
                  <a:moveTo>
                    <a:pt x="0" y="37"/>
                  </a:moveTo>
                  <a:cubicBezTo>
                    <a:pt x="6" y="63"/>
                    <a:pt x="27" y="91"/>
                    <a:pt x="46" y="108"/>
                  </a:cubicBezTo>
                  <a:cubicBezTo>
                    <a:pt x="46" y="101"/>
                    <a:pt x="46" y="101"/>
                    <a:pt x="46" y="101"/>
                  </a:cubicBezTo>
                  <a:cubicBezTo>
                    <a:pt x="31" y="82"/>
                    <a:pt x="12" y="57"/>
                    <a:pt x="0" y="37"/>
                  </a:cubicBezTo>
                  <a:close/>
                  <a:moveTo>
                    <a:pt x="46" y="8"/>
                  </a:moveTo>
                  <a:cubicBezTo>
                    <a:pt x="46" y="14"/>
                    <a:pt x="46" y="14"/>
                    <a:pt x="46" y="14"/>
                  </a:cubicBezTo>
                  <a:cubicBezTo>
                    <a:pt x="41" y="8"/>
                    <a:pt x="36" y="3"/>
                    <a:pt x="32" y="0"/>
                  </a:cubicBezTo>
                  <a:cubicBezTo>
                    <a:pt x="37" y="2"/>
                    <a:pt x="42" y="5"/>
                    <a:pt x="46" y="8"/>
                  </a:cubicBezTo>
                  <a:close/>
                </a:path>
              </a:pathLst>
            </a:custGeom>
            <a:solidFill>
              <a:srgbClr val="AB826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2"/>
            <p:cNvSpPr/>
            <p:nvPr/>
          </p:nvSpPr>
          <p:spPr>
            <a:xfrm>
              <a:off x="858030" y="3428841"/>
              <a:ext cx="377944" cy="393943"/>
            </a:xfrm>
            <a:custGeom>
              <a:rect b="b" l="l" r="r" t="t"/>
              <a:pathLst>
                <a:path extrusionOk="0" h="302" w="314">
                  <a:moveTo>
                    <a:pt x="314" y="136"/>
                  </a:moveTo>
                  <a:cubicBezTo>
                    <a:pt x="271" y="182"/>
                    <a:pt x="36" y="52"/>
                    <a:pt x="51" y="27"/>
                  </a:cubicBezTo>
                  <a:cubicBezTo>
                    <a:pt x="67" y="0"/>
                    <a:pt x="0" y="22"/>
                    <a:pt x="10" y="105"/>
                  </a:cubicBezTo>
                  <a:cubicBezTo>
                    <a:pt x="19" y="188"/>
                    <a:pt x="274" y="302"/>
                    <a:pt x="314" y="136"/>
                  </a:cubicBezTo>
                  <a:close/>
                </a:path>
              </a:pathLst>
            </a:custGeom>
            <a:solidFill>
              <a:srgbClr val="BC90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2"/>
            <p:cNvSpPr/>
            <p:nvPr/>
          </p:nvSpPr>
          <p:spPr>
            <a:xfrm>
              <a:off x="692785" y="3437086"/>
              <a:ext cx="565221" cy="432421"/>
            </a:xfrm>
            <a:custGeom>
              <a:rect b="b" l="l" r="r" t="t"/>
              <a:pathLst>
                <a:path extrusionOk="0" h="332" w="469">
                  <a:moveTo>
                    <a:pt x="448" y="263"/>
                  </a:moveTo>
                  <a:cubicBezTo>
                    <a:pt x="463" y="256"/>
                    <a:pt x="469" y="214"/>
                    <a:pt x="469" y="214"/>
                  </a:cubicBezTo>
                  <a:cubicBezTo>
                    <a:pt x="423" y="170"/>
                    <a:pt x="149" y="35"/>
                    <a:pt x="27" y="0"/>
                  </a:cubicBezTo>
                  <a:cubicBezTo>
                    <a:pt x="27" y="0"/>
                    <a:pt x="0" y="31"/>
                    <a:pt x="21" y="88"/>
                  </a:cubicBezTo>
                  <a:cubicBezTo>
                    <a:pt x="42" y="145"/>
                    <a:pt x="358" y="332"/>
                    <a:pt x="448" y="263"/>
                  </a:cubicBezTo>
                  <a:close/>
                </a:path>
              </a:pathLst>
            </a:custGeom>
            <a:solidFill>
              <a:srgbClr val="DCF2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2"/>
            <p:cNvSpPr/>
            <p:nvPr/>
          </p:nvSpPr>
          <p:spPr>
            <a:xfrm>
              <a:off x="631772" y="3456325"/>
              <a:ext cx="637250" cy="477312"/>
            </a:xfrm>
            <a:custGeom>
              <a:rect b="b" l="l" r="r" t="t"/>
              <a:pathLst>
                <a:path extrusionOk="0" h="366" w="529">
                  <a:moveTo>
                    <a:pt x="466" y="366"/>
                  </a:moveTo>
                  <a:cubicBezTo>
                    <a:pt x="491" y="312"/>
                    <a:pt x="508" y="266"/>
                    <a:pt x="516" y="252"/>
                  </a:cubicBezTo>
                  <a:cubicBezTo>
                    <a:pt x="529" y="226"/>
                    <a:pt x="485" y="206"/>
                    <a:pt x="411" y="164"/>
                  </a:cubicBezTo>
                  <a:cubicBezTo>
                    <a:pt x="336" y="121"/>
                    <a:pt x="91" y="7"/>
                    <a:pt x="64" y="0"/>
                  </a:cubicBezTo>
                  <a:cubicBezTo>
                    <a:pt x="54" y="18"/>
                    <a:pt x="30" y="60"/>
                    <a:pt x="0" y="113"/>
                  </a:cubicBezTo>
                  <a:cubicBezTo>
                    <a:pt x="0" y="366"/>
                    <a:pt x="0" y="366"/>
                    <a:pt x="0" y="366"/>
                  </a:cubicBezTo>
                  <a:lnTo>
                    <a:pt x="466" y="366"/>
                  </a:ln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2"/>
            <p:cNvSpPr/>
            <p:nvPr/>
          </p:nvSpPr>
          <p:spPr>
            <a:xfrm>
              <a:off x="631772" y="3480145"/>
              <a:ext cx="617760" cy="453493"/>
            </a:xfrm>
            <a:custGeom>
              <a:rect b="b" l="l" r="r" t="t"/>
              <a:pathLst>
                <a:path extrusionOk="0" h="348" w="513">
                  <a:moveTo>
                    <a:pt x="451" y="348"/>
                  </a:moveTo>
                  <a:cubicBezTo>
                    <a:pt x="471" y="305"/>
                    <a:pt x="492" y="254"/>
                    <a:pt x="500" y="239"/>
                  </a:cubicBezTo>
                  <a:cubicBezTo>
                    <a:pt x="513" y="215"/>
                    <a:pt x="472" y="196"/>
                    <a:pt x="401" y="155"/>
                  </a:cubicBezTo>
                  <a:cubicBezTo>
                    <a:pt x="330" y="115"/>
                    <a:pt x="98" y="7"/>
                    <a:pt x="73" y="0"/>
                  </a:cubicBezTo>
                  <a:cubicBezTo>
                    <a:pt x="69" y="11"/>
                    <a:pt x="38" y="66"/>
                    <a:pt x="0" y="131"/>
                  </a:cubicBezTo>
                  <a:cubicBezTo>
                    <a:pt x="0" y="348"/>
                    <a:pt x="0" y="348"/>
                    <a:pt x="0" y="348"/>
                  </a:cubicBezTo>
                  <a:lnTo>
                    <a:pt x="451" y="348"/>
                  </a:lnTo>
                  <a:close/>
                </a:path>
              </a:pathLst>
            </a:custGeom>
            <a:solidFill>
              <a:srgbClr val="0F37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2"/>
            <p:cNvSpPr/>
            <p:nvPr/>
          </p:nvSpPr>
          <p:spPr>
            <a:xfrm>
              <a:off x="735155" y="3603825"/>
              <a:ext cx="156771" cy="329813"/>
            </a:xfrm>
            <a:custGeom>
              <a:rect b="b" l="l" r="r" t="t"/>
              <a:pathLst>
                <a:path extrusionOk="0" h="253" w="130">
                  <a:moveTo>
                    <a:pt x="130" y="0"/>
                  </a:moveTo>
                  <a:cubicBezTo>
                    <a:pt x="95" y="87"/>
                    <a:pt x="46" y="182"/>
                    <a:pt x="7" y="253"/>
                  </a:cubicBezTo>
                  <a:cubicBezTo>
                    <a:pt x="0" y="253"/>
                    <a:pt x="0" y="253"/>
                    <a:pt x="0" y="253"/>
                  </a:cubicBezTo>
                  <a:cubicBezTo>
                    <a:pt x="31" y="180"/>
                    <a:pt x="83" y="84"/>
                    <a:pt x="130" y="0"/>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2"/>
            <p:cNvSpPr/>
            <p:nvPr/>
          </p:nvSpPr>
          <p:spPr>
            <a:xfrm>
              <a:off x="814812" y="3768732"/>
              <a:ext cx="100842" cy="97112"/>
            </a:xfrm>
            <a:custGeom>
              <a:rect b="b" l="l" r="r" t="t"/>
              <a:pathLst>
                <a:path extrusionOk="0" h="74" w="84">
                  <a:moveTo>
                    <a:pt x="63" y="68"/>
                  </a:moveTo>
                  <a:cubicBezTo>
                    <a:pt x="80" y="57"/>
                    <a:pt x="84" y="34"/>
                    <a:pt x="73" y="17"/>
                  </a:cubicBezTo>
                  <a:cubicBezTo>
                    <a:pt x="66" y="6"/>
                    <a:pt x="54" y="0"/>
                    <a:pt x="42" y="0"/>
                  </a:cubicBezTo>
                  <a:cubicBezTo>
                    <a:pt x="42" y="9"/>
                    <a:pt x="42" y="9"/>
                    <a:pt x="42" y="9"/>
                  </a:cubicBezTo>
                  <a:cubicBezTo>
                    <a:pt x="51" y="9"/>
                    <a:pt x="60" y="13"/>
                    <a:pt x="66" y="22"/>
                  </a:cubicBezTo>
                  <a:cubicBezTo>
                    <a:pt x="74" y="35"/>
                    <a:pt x="71" y="52"/>
                    <a:pt x="58" y="61"/>
                  </a:cubicBezTo>
                  <a:cubicBezTo>
                    <a:pt x="53" y="64"/>
                    <a:pt x="48" y="66"/>
                    <a:pt x="42" y="66"/>
                  </a:cubicBezTo>
                  <a:cubicBezTo>
                    <a:pt x="42" y="74"/>
                    <a:pt x="42" y="74"/>
                    <a:pt x="42" y="74"/>
                  </a:cubicBezTo>
                  <a:cubicBezTo>
                    <a:pt x="49" y="74"/>
                    <a:pt x="56" y="72"/>
                    <a:pt x="63" y="68"/>
                  </a:cubicBezTo>
                  <a:close/>
                  <a:moveTo>
                    <a:pt x="42" y="0"/>
                  </a:moveTo>
                  <a:cubicBezTo>
                    <a:pt x="35" y="0"/>
                    <a:pt x="28" y="2"/>
                    <a:pt x="22" y="7"/>
                  </a:cubicBezTo>
                  <a:cubicBezTo>
                    <a:pt x="5" y="18"/>
                    <a:pt x="0" y="41"/>
                    <a:pt x="11" y="58"/>
                  </a:cubicBezTo>
                  <a:cubicBezTo>
                    <a:pt x="19" y="69"/>
                    <a:pt x="30" y="74"/>
                    <a:pt x="42" y="74"/>
                  </a:cubicBezTo>
                  <a:cubicBezTo>
                    <a:pt x="42" y="66"/>
                    <a:pt x="42" y="66"/>
                    <a:pt x="42" y="66"/>
                  </a:cubicBezTo>
                  <a:cubicBezTo>
                    <a:pt x="33" y="66"/>
                    <a:pt x="24" y="61"/>
                    <a:pt x="19" y="53"/>
                  </a:cubicBezTo>
                  <a:cubicBezTo>
                    <a:pt x="10" y="40"/>
                    <a:pt x="13" y="23"/>
                    <a:pt x="26" y="14"/>
                  </a:cubicBezTo>
                  <a:cubicBezTo>
                    <a:pt x="31" y="11"/>
                    <a:pt x="37" y="9"/>
                    <a:pt x="42" y="9"/>
                  </a:cubicBezTo>
                  <a:lnTo>
                    <a:pt x="42" y="0"/>
                  </a:ln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2"/>
            <p:cNvSpPr/>
            <p:nvPr/>
          </p:nvSpPr>
          <p:spPr>
            <a:xfrm>
              <a:off x="863114" y="3820036"/>
              <a:ext cx="20338" cy="21072"/>
            </a:xfrm>
            <a:custGeom>
              <a:rect b="b" l="l" r="r" t="t"/>
              <a:pathLst>
                <a:path extrusionOk="0" h="16" w="17">
                  <a:moveTo>
                    <a:pt x="12" y="14"/>
                  </a:moveTo>
                  <a:cubicBezTo>
                    <a:pt x="16" y="11"/>
                    <a:pt x="17" y="7"/>
                    <a:pt x="14" y="4"/>
                  </a:cubicBezTo>
                  <a:cubicBezTo>
                    <a:pt x="12" y="0"/>
                    <a:pt x="8" y="0"/>
                    <a:pt x="4" y="2"/>
                  </a:cubicBezTo>
                  <a:cubicBezTo>
                    <a:pt x="1" y="4"/>
                    <a:pt x="0" y="8"/>
                    <a:pt x="3" y="12"/>
                  </a:cubicBezTo>
                  <a:cubicBezTo>
                    <a:pt x="5" y="15"/>
                    <a:pt x="9" y="16"/>
                    <a:pt x="12" y="14"/>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2"/>
            <p:cNvSpPr/>
            <p:nvPr/>
          </p:nvSpPr>
          <p:spPr>
            <a:xfrm>
              <a:off x="848708" y="3795299"/>
              <a:ext cx="18643" cy="21072"/>
            </a:xfrm>
            <a:custGeom>
              <a:rect b="b" l="l" r="r" t="t"/>
              <a:pathLst>
                <a:path extrusionOk="0" h="16" w="16">
                  <a:moveTo>
                    <a:pt x="12" y="14"/>
                  </a:moveTo>
                  <a:cubicBezTo>
                    <a:pt x="15" y="12"/>
                    <a:pt x="16" y="7"/>
                    <a:pt x="14" y="4"/>
                  </a:cubicBezTo>
                  <a:cubicBezTo>
                    <a:pt x="12" y="1"/>
                    <a:pt x="7" y="0"/>
                    <a:pt x="4" y="2"/>
                  </a:cubicBezTo>
                  <a:cubicBezTo>
                    <a:pt x="1" y="4"/>
                    <a:pt x="0" y="9"/>
                    <a:pt x="2" y="12"/>
                  </a:cubicBezTo>
                  <a:cubicBezTo>
                    <a:pt x="4" y="15"/>
                    <a:pt x="9" y="16"/>
                    <a:pt x="12" y="14"/>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2"/>
            <p:cNvSpPr/>
            <p:nvPr/>
          </p:nvSpPr>
          <p:spPr>
            <a:xfrm>
              <a:off x="772441" y="3866759"/>
              <a:ext cx="94062" cy="66879"/>
            </a:xfrm>
            <a:custGeom>
              <a:rect b="b" l="l" r="r" t="t"/>
              <a:pathLst>
                <a:path extrusionOk="0" h="51" w="78">
                  <a:moveTo>
                    <a:pt x="74" y="51"/>
                  </a:moveTo>
                  <a:cubicBezTo>
                    <a:pt x="78" y="34"/>
                    <a:pt x="70" y="16"/>
                    <a:pt x="53" y="8"/>
                  </a:cubicBezTo>
                  <a:cubicBezTo>
                    <a:pt x="35" y="0"/>
                    <a:pt x="13" y="8"/>
                    <a:pt x="4" y="26"/>
                  </a:cubicBezTo>
                  <a:cubicBezTo>
                    <a:pt x="1" y="34"/>
                    <a:pt x="0" y="43"/>
                    <a:pt x="2" y="51"/>
                  </a:cubicBezTo>
                  <a:cubicBezTo>
                    <a:pt x="11" y="51"/>
                    <a:pt x="11" y="51"/>
                    <a:pt x="11" y="51"/>
                  </a:cubicBezTo>
                  <a:cubicBezTo>
                    <a:pt x="9" y="44"/>
                    <a:pt x="9" y="37"/>
                    <a:pt x="12" y="30"/>
                  </a:cubicBezTo>
                  <a:cubicBezTo>
                    <a:pt x="19" y="16"/>
                    <a:pt x="36" y="10"/>
                    <a:pt x="50" y="16"/>
                  </a:cubicBezTo>
                  <a:cubicBezTo>
                    <a:pt x="63" y="22"/>
                    <a:pt x="69" y="37"/>
                    <a:pt x="65" y="51"/>
                  </a:cubicBezTo>
                  <a:lnTo>
                    <a:pt x="74" y="51"/>
                  </a:ln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2"/>
            <p:cNvSpPr/>
            <p:nvPr/>
          </p:nvSpPr>
          <p:spPr>
            <a:xfrm>
              <a:off x="803796" y="3924476"/>
              <a:ext cx="16948" cy="9161"/>
            </a:xfrm>
            <a:custGeom>
              <a:rect b="b" l="l" r="r" t="t"/>
              <a:pathLst>
                <a:path extrusionOk="0" h="7" w="14">
                  <a:moveTo>
                    <a:pt x="14" y="7"/>
                  </a:moveTo>
                  <a:cubicBezTo>
                    <a:pt x="14" y="5"/>
                    <a:pt x="12" y="3"/>
                    <a:pt x="10" y="2"/>
                  </a:cubicBezTo>
                  <a:cubicBezTo>
                    <a:pt x="7" y="0"/>
                    <a:pt x="2" y="2"/>
                    <a:pt x="1" y="5"/>
                  </a:cubicBezTo>
                  <a:cubicBezTo>
                    <a:pt x="1" y="6"/>
                    <a:pt x="0" y="6"/>
                    <a:pt x="0" y="7"/>
                  </a:cubicBezTo>
                  <a:lnTo>
                    <a:pt x="14" y="7"/>
                  </a:ln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2"/>
            <p:cNvSpPr/>
            <p:nvPr/>
          </p:nvSpPr>
          <p:spPr>
            <a:xfrm>
              <a:off x="814812" y="3897908"/>
              <a:ext cx="18643" cy="21072"/>
            </a:xfrm>
            <a:custGeom>
              <a:rect b="b" l="l" r="r" t="t"/>
              <a:pathLst>
                <a:path extrusionOk="0" h="16" w="16">
                  <a:moveTo>
                    <a:pt x="5" y="14"/>
                  </a:moveTo>
                  <a:cubicBezTo>
                    <a:pt x="8" y="16"/>
                    <a:pt x="12" y="14"/>
                    <a:pt x="14" y="11"/>
                  </a:cubicBezTo>
                  <a:cubicBezTo>
                    <a:pt x="16" y="7"/>
                    <a:pt x="14" y="3"/>
                    <a:pt x="11" y="1"/>
                  </a:cubicBezTo>
                  <a:cubicBezTo>
                    <a:pt x="7" y="0"/>
                    <a:pt x="3" y="1"/>
                    <a:pt x="1" y="5"/>
                  </a:cubicBezTo>
                  <a:cubicBezTo>
                    <a:pt x="0" y="8"/>
                    <a:pt x="1" y="12"/>
                    <a:pt x="5" y="14"/>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2"/>
            <p:cNvSpPr/>
            <p:nvPr/>
          </p:nvSpPr>
          <p:spPr>
            <a:xfrm>
              <a:off x="872435" y="3659710"/>
              <a:ext cx="100842" cy="96196"/>
            </a:xfrm>
            <a:custGeom>
              <a:rect b="b" l="l" r="r" t="t"/>
              <a:pathLst>
                <a:path extrusionOk="0" h="74" w="84">
                  <a:moveTo>
                    <a:pt x="42" y="74"/>
                  </a:moveTo>
                  <a:cubicBezTo>
                    <a:pt x="54" y="74"/>
                    <a:pt x="65" y="68"/>
                    <a:pt x="72" y="58"/>
                  </a:cubicBezTo>
                  <a:cubicBezTo>
                    <a:pt x="84" y="42"/>
                    <a:pt x="80" y="19"/>
                    <a:pt x="64" y="7"/>
                  </a:cubicBezTo>
                  <a:cubicBezTo>
                    <a:pt x="57" y="2"/>
                    <a:pt x="50" y="0"/>
                    <a:pt x="42" y="0"/>
                  </a:cubicBezTo>
                  <a:cubicBezTo>
                    <a:pt x="42" y="9"/>
                    <a:pt x="42" y="9"/>
                    <a:pt x="42" y="9"/>
                  </a:cubicBezTo>
                  <a:cubicBezTo>
                    <a:pt x="48" y="9"/>
                    <a:pt x="54" y="10"/>
                    <a:pt x="59" y="14"/>
                  </a:cubicBezTo>
                  <a:cubicBezTo>
                    <a:pt x="71" y="23"/>
                    <a:pt x="74" y="41"/>
                    <a:pt x="65" y="53"/>
                  </a:cubicBezTo>
                  <a:cubicBezTo>
                    <a:pt x="60" y="61"/>
                    <a:pt x="51" y="65"/>
                    <a:pt x="42" y="65"/>
                  </a:cubicBezTo>
                  <a:lnTo>
                    <a:pt x="42" y="74"/>
                  </a:lnTo>
                  <a:close/>
                  <a:moveTo>
                    <a:pt x="21" y="67"/>
                  </a:moveTo>
                  <a:cubicBezTo>
                    <a:pt x="27" y="72"/>
                    <a:pt x="35" y="74"/>
                    <a:pt x="42" y="74"/>
                  </a:cubicBezTo>
                  <a:cubicBezTo>
                    <a:pt x="42" y="65"/>
                    <a:pt x="42" y="65"/>
                    <a:pt x="42" y="65"/>
                  </a:cubicBezTo>
                  <a:cubicBezTo>
                    <a:pt x="36" y="65"/>
                    <a:pt x="31" y="63"/>
                    <a:pt x="26" y="60"/>
                  </a:cubicBezTo>
                  <a:cubicBezTo>
                    <a:pt x="13" y="51"/>
                    <a:pt x="10" y="33"/>
                    <a:pt x="19" y="20"/>
                  </a:cubicBezTo>
                  <a:cubicBezTo>
                    <a:pt x="25" y="13"/>
                    <a:pt x="33" y="9"/>
                    <a:pt x="42" y="9"/>
                  </a:cubicBezTo>
                  <a:cubicBezTo>
                    <a:pt x="42" y="0"/>
                    <a:pt x="42" y="0"/>
                    <a:pt x="42" y="0"/>
                  </a:cubicBezTo>
                  <a:cubicBezTo>
                    <a:pt x="31" y="0"/>
                    <a:pt x="19" y="5"/>
                    <a:pt x="12" y="15"/>
                  </a:cubicBezTo>
                  <a:cubicBezTo>
                    <a:pt x="0" y="32"/>
                    <a:pt x="4" y="55"/>
                    <a:pt x="21" y="67"/>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outdoor, plane, airplane&#10;&#10;Description automatically generated" id="485" name="Google Shape;485;p12"/>
            <p:cNvPicPr preferRelativeResize="0"/>
            <p:nvPr/>
          </p:nvPicPr>
          <p:blipFill rotWithShape="1">
            <a:blip r:embed="rId7">
              <a:alphaModFix/>
            </a:blip>
            <a:srcRect b="0" l="0" r="0" t="0"/>
            <a:stretch/>
          </p:blipFill>
          <p:spPr>
            <a:xfrm>
              <a:off x="1680992" y="1917211"/>
              <a:ext cx="1704639" cy="1358027"/>
            </a:xfrm>
            <a:prstGeom prst="rect">
              <a:avLst/>
            </a:prstGeom>
            <a:noFill/>
            <a:ln>
              <a:noFill/>
            </a:ln>
          </p:spPr>
        </p:pic>
        <p:sp>
          <p:nvSpPr>
            <p:cNvPr id="486" name="Google Shape;486;p12"/>
            <p:cNvSpPr/>
            <p:nvPr/>
          </p:nvSpPr>
          <p:spPr>
            <a:xfrm>
              <a:off x="906332" y="3709182"/>
              <a:ext cx="18643" cy="21072"/>
            </a:xfrm>
            <a:custGeom>
              <a:rect b="b" l="l" r="r" t="t"/>
              <a:pathLst>
                <a:path extrusionOk="0" h="16" w="16">
                  <a:moveTo>
                    <a:pt x="3" y="14"/>
                  </a:moveTo>
                  <a:cubicBezTo>
                    <a:pt x="7" y="16"/>
                    <a:pt x="11" y="15"/>
                    <a:pt x="13" y="12"/>
                  </a:cubicBezTo>
                  <a:cubicBezTo>
                    <a:pt x="16" y="9"/>
                    <a:pt x="15" y="5"/>
                    <a:pt x="12" y="2"/>
                  </a:cubicBezTo>
                  <a:cubicBezTo>
                    <a:pt x="9" y="0"/>
                    <a:pt x="4" y="1"/>
                    <a:pt x="2" y="4"/>
                  </a:cubicBezTo>
                  <a:cubicBezTo>
                    <a:pt x="0" y="7"/>
                    <a:pt x="0" y="12"/>
                    <a:pt x="3" y="14"/>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2"/>
            <p:cNvSpPr/>
            <p:nvPr/>
          </p:nvSpPr>
          <p:spPr>
            <a:xfrm>
              <a:off x="921585" y="3685362"/>
              <a:ext cx="19491" cy="21072"/>
            </a:xfrm>
            <a:custGeom>
              <a:rect b="b" l="l" r="r" t="t"/>
              <a:pathLst>
                <a:path extrusionOk="0" h="16" w="16">
                  <a:moveTo>
                    <a:pt x="4" y="13"/>
                  </a:moveTo>
                  <a:cubicBezTo>
                    <a:pt x="7" y="16"/>
                    <a:pt x="11" y="15"/>
                    <a:pt x="13" y="12"/>
                  </a:cubicBezTo>
                  <a:cubicBezTo>
                    <a:pt x="16" y="9"/>
                    <a:pt x="15" y="4"/>
                    <a:pt x="12" y="2"/>
                  </a:cubicBezTo>
                  <a:cubicBezTo>
                    <a:pt x="9" y="0"/>
                    <a:pt x="4" y="0"/>
                    <a:pt x="2" y="4"/>
                  </a:cubicBezTo>
                  <a:cubicBezTo>
                    <a:pt x="0" y="7"/>
                    <a:pt x="0" y="11"/>
                    <a:pt x="4" y="13"/>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2"/>
            <p:cNvSpPr/>
            <p:nvPr/>
          </p:nvSpPr>
          <p:spPr>
            <a:xfrm>
              <a:off x="1750350" y="2701421"/>
              <a:ext cx="38981" cy="33898"/>
            </a:xfrm>
            <a:custGeom>
              <a:rect b="b" l="l" r="r" t="t"/>
              <a:pathLst>
                <a:path extrusionOk="0" h="26" w="32">
                  <a:moveTo>
                    <a:pt x="0" y="26"/>
                  </a:moveTo>
                  <a:cubicBezTo>
                    <a:pt x="3" y="10"/>
                    <a:pt x="3" y="10"/>
                    <a:pt x="3" y="10"/>
                  </a:cubicBezTo>
                  <a:cubicBezTo>
                    <a:pt x="7" y="7"/>
                    <a:pt x="12" y="3"/>
                    <a:pt x="17" y="0"/>
                  </a:cubicBezTo>
                  <a:cubicBezTo>
                    <a:pt x="22" y="2"/>
                    <a:pt x="27" y="4"/>
                    <a:pt x="32" y="5"/>
                  </a:cubicBezTo>
                  <a:cubicBezTo>
                    <a:pt x="24" y="10"/>
                    <a:pt x="14" y="17"/>
                    <a:pt x="0" y="26"/>
                  </a:cubicBezTo>
                  <a:close/>
                </a:path>
              </a:pathLst>
            </a:custGeom>
            <a:noFill/>
            <a:ln cap="flat" cmpd="sng" w="9525">
              <a:solidFill>
                <a:srgbClr val="01010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2"/>
            <p:cNvSpPr/>
            <p:nvPr/>
          </p:nvSpPr>
          <p:spPr>
            <a:xfrm>
              <a:off x="1131742" y="2616219"/>
              <a:ext cx="881304" cy="940882"/>
            </a:xfrm>
            <a:custGeom>
              <a:rect b="b" l="l" r="r" t="t"/>
              <a:pathLst>
                <a:path extrusionOk="0" h="722" w="732">
                  <a:moveTo>
                    <a:pt x="181" y="719"/>
                  </a:moveTo>
                  <a:cubicBezTo>
                    <a:pt x="187" y="713"/>
                    <a:pt x="193" y="707"/>
                    <a:pt x="199" y="701"/>
                  </a:cubicBezTo>
                  <a:cubicBezTo>
                    <a:pt x="223" y="666"/>
                    <a:pt x="261" y="636"/>
                    <a:pt x="294" y="603"/>
                  </a:cubicBezTo>
                  <a:cubicBezTo>
                    <a:pt x="301" y="594"/>
                    <a:pt x="309" y="586"/>
                    <a:pt x="316" y="577"/>
                  </a:cubicBezTo>
                  <a:cubicBezTo>
                    <a:pt x="322" y="570"/>
                    <a:pt x="327" y="562"/>
                    <a:pt x="332" y="555"/>
                  </a:cubicBezTo>
                  <a:cubicBezTo>
                    <a:pt x="338" y="545"/>
                    <a:pt x="343" y="533"/>
                    <a:pt x="348" y="521"/>
                  </a:cubicBezTo>
                  <a:cubicBezTo>
                    <a:pt x="348" y="520"/>
                    <a:pt x="348" y="518"/>
                    <a:pt x="349" y="517"/>
                  </a:cubicBezTo>
                  <a:cubicBezTo>
                    <a:pt x="354" y="500"/>
                    <a:pt x="359" y="486"/>
                    <a:pt x="364" y="473"/>
                  </a:cubicBezTo>
                  <a:cubicBezTo>
                    <a:pt x="369" y="459"/>
                    <a:pt x="371" y="449"/>
                    <a:pt x="371" y="449"/>
                  </a:cubicBezTo>
                  <a:cubicBezTo>
                    <a:pt x="371" y="449"/>
                    <a:pt x="372" y="451"/>
                    <a:pt x="373" y="454"/>
                  </a:cubicBezTo>
                  <a:cubicBezTo>
                    <a:pt x="392" y="420"/>
                    <a:pt x="411" y="402"/>
                    <a:pt x="429" y="381"/>
                  </a:cubicBezTo>
                  <a:cubicBezTo>
                    <a:pt x="442" y="364"/>
                    <a:pt x="495" y="323"/>
                    <a:pt x="551" y="277"/>
                  </a:cubicBezTo>
                  <a:cubicBezTo>
                    <a:pt x="551" y="276"/>
                    <a:pt x="551" y="276"/>
                    <a:pt x="551" y="276"/>
                  </a:cubicBezTo>
                  <a:cubicBezTo>
                    <a:pt x="551" y="276"/>
                    <a:pt x="601" y="237"/>
                    <a:pt x="642" y="199"/>
                  </a:cubicBezTo>
                  <a:cubicBezTo>
                    <a:pt x="683" y="160"/>
                    <a:pt x="697" y="135"/>
                    <a:pt x="697" y="135"/>
                  </a:cubicBezTo>
                  <a:cubicBezTo>
                    <a:pt x="697" y="135"/>
                    <a:pt x="700" y="135"/>
                    <a:pt x="704" y="134"/>
                  </a:cubicBezTo>
                  <a:cubicBezTo>
                    <a:pt x="728" y="100"/>
                    <a:pt x="732" y="76"/>
                    <a:pt x="729" y="58"/>
                  </a:cubicBezTo>
                  <a:cubicBezTo>
                    <a:pt x="714" y="43"/>
                    <a:pt x="694" y="29"/>
                    <a:pt x="680" y="15"/>
                  </a:cubicBezTo>
                  <a:cubicBezTo>
                    <a:pt x="570" y="0"/>
                    <a:pt x="391" y="166"/>
                    <a:pt x="322" y="240"/>
                  </a:cubicBezTo>
                  <a:cubicBezTo>
                    <a:pt x="0" y="402"/>
                    <a:pt x="128" y="722"/>
                    <a:pt x="181" y="719"/>
                  </a:cubicBezTo>
                  <a:close/>
                </a:path>
              </a:pathLst>
            </a:custGeom>
            <a:solidFill>
              <a:srgbClr val="BC90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2"/>
            <p:cNvSpPr/>
            <p:nvPr/>
          </p:nvSpPr>
          <p:spPr>
            <a:xfrm>
              <a:off x="1578326" y="2976265"/>
              <a:ext cx="216936" cy="231785"/>
            </a:xfrm>
            <a:custGeom>
              <a:rect b="b" l="l" r="r" t="t"/>
              <a:pathLst>
                <a:path extrusionOk="0" h="178" w="180">
                  <a:moveTo>
                    <a:pt x="0" y="173"/>
                  </a:moveTo>
                  <a:cubicBezTo>
                    <a:pt x="0" y="173"/>
                    <a:pt x="1" y="175"/>
                    <a:pt x="2" y="178"/>
                  </a:cubicBezTo>
                  <a:cubicBezTo>
                    <a:pt x="20" y="144"/>
                    <a:pt x="40" y="126"/>
                    <a:pt x="57" y="105"/>
                  </a:cubicBezTo>
                  <a:cubicBezTo>
                    <a:pt x="33" y="129"/>
                    <a:pt x="12" y="152"/>
                    <a:pt x="0" y="173"/>
                  </a:cubicBezTo>
                  <a:close/>
                  <a:moveTo>
                    <a:pt x="180" y="1"/>
                  </a:moveTo>
                  <a:cubicBezTo>
                    <a:pt x="180" y="0"/>
                    <a:pt x="180" y="0"/>
                    <a:pt x="180" y="0"/>
                  </a:cubicBezTo>
                  <a:cubicBezTo>
                    <a:pt x="162" y="14"/>
                    <a:pt x="128" y="41"/>
                    <a:pt x="93" y="72"/>
                  </a:cubicBezTo>
                  <a:cubicBezTo>
                    <a:pt x="116" y="53"/>
                    <a:pt x="147" y="28"/>
                    <a:pt x="180" y="1"/>
                  </a:cubicBezTo>
                  <a:close/>
                </a:path>
              </a:pathLst>
            </a:custGeom>
            <a:solidFill>
              <a:srgbClr val="AB826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2"/>
            <p:cNvSpPr/>
            <p:nvPr/>
          </p:nvSpPr>
          <p:spPr>
            <a:xfrm>
              <a:off x="1409692" y="2634542"/>
              <a:ext cx="516919" cy="372872"/>
            </a:xfrm>
            <a:custGeom>
              <a:rect b="b" l="l" r="r" t="t"/>
              <a:pathLst>
                <a:path extrusionOk="0" h="286" w="429">
                  <a:moveTo>
                    <a:pt x="0" y="286"/>
                  </a:moveTo>
                  <a:cubicBezTo>
                    <a:pt x="0" y="286"/>
                    <a:pt x="0" y="285"/>
                    <a:pt x="1" y="284"/>
                  </a:cubicBezTo>
                  <a:cubicBezTo>
                    <a:pt x="22" y="267"/>
                    <a:pt x="46" y="250"/>
                    <a:pt x="74" y="235"/>
                  </a:cubicBezTo>
                  <a:cubicBezTo>
                    <a:pt x="48" y="251"/>
                    <a:pt x="25" y="264"/>
                    <a:pt x="0" y="286"/>
                  </a:cubicBezTo>
                  <a:close/>
                  <a:moveTo>
                    <a:pt x="429" y="0"/>
                  </a:moveTo>
                  <a:cubicBezTo>
                    <a:pt x="394" y="13"/>
                    <a:pt x="352" y="24"/>
                    <a:pt x="241" y="107"/>
                  </a:cubicBezTo>
                  <a:cubicBezTo>
                    <a:pt x="191" y="145"/>
                    <a:pt x="155" y="182"/>
                    <a:pt x="124" y="203"/>
                  </a:cubicBezTo>
                  <a:cubicBezTo>
                    <a:pt x="113" y="211"/>
                    <a:pt x="103" y="217"/>
                    <a:pt x="94" y="223"/>
                  </a:cubicBezTo>
                  <a:cubicBezTo>
                    <a:pt x="166" y="151"/>
                    <a:pt x="323" y="2"/>
                    <a:pt x="429" y="0"/>
                  </a:cubicBezTo>
                  <a:close/>
                </a:path>
              </a:pathLst>
            </a:custGeom>
            <a:solidFill>
              <a:srgbClr val="8C6A5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2"/>
            <p:cNvSpPr/>
            <p:nvPr/>
          </p:nvSpPr>
          <p:spPr>
            <a:xfrm>
              <a:off x="1215636" y="2856250"/>
              <a:ext cx="538104" cy="663290"/>
            </a:xfrm>
            <a:custGeom>
              <a:rect b="b" l="l" r="r" t="t"/>
              <a:pathLst>
                <a:path extrusionOk="0" h="509" w="447">
                  <a:moveTo>
                    <a:pt x="79" y="509"/>
                  </a:moveTo>
                  <a:cubicBezTo>
                    <a:pt x="118" y="462"/>
                    <a:pt x="155" y="413"/>
                    <a:pt x="181" y="362"/>
                  </a:cubicBezTo>
                  <a:cubicBezTo>
                    <a:pt x="247" y="233"/>
                    <a:pt x="285" y="175"/>
                    <a:pt x="366" y="125"/>
                  </a:cubicBezTo>
                  <a:cubicBezTo>
                    <a:pt x="447" y="74"/>
                    <a:pt x="434" y="69"/>
                    <a:pt x="414" y="46"/>
                  </a:cubicBezTo>
                  <a:cubicBezTo>
                    <a:pt x="394" y="23"/>
                    <a:pt x="366" y="0"/>
                    <a:pt x="310" y="51"/>
                  </a:cubicBezTo>
                  <a:cubicBezTo>
                    <a:pt x="256" y="100"/>
                    <a:pt x="178" y="145"/>
                    <a:pt x="148" y="126"/>
                  </a:cubicBezTo>
                  <a:cubicBezTo>
                    <a:pt x="0" y="261"/>
                    <a:pt x="35" y="442"/>
                    <a:pt x="79" y="509"/>
                  </a:cubicBezTo>
                  <a:close/>
                </a:path>
              </a:pathLst>
            </a:custGeom>
            <a:solidFill>
              <a:srgbClr val="C89E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2"/>
            <p:cNvSpPr/>
            <p:nvPr/>
          </p:nvSpPr>
          <p:spPr>
            <a:xfrm>
              <a:off x="1638492" y="2580489"/>
              <a:ext cx="422009" cy="319735"/>
            </a:xfrm>
            <a:custGeom>
              <a:rect b="b" l="l" r="r" t="t"/>
              <a:pathLst>
                <a:path extrusionOk="0" h="246" w="350">
                  <a:moveTo>
                    <a:pt x="0" y="190"/>
                  </a:moveTo>
                  <a:cubicBezTo>
                    <a:pt x="87" y="116"/>
                    <a:pt x="232" y="0"/>
                    <a:pt x="291" y="57"/>
                  </a:cubicBezTo>
                  <a:cubicBezTo>
                    <a:pt x="350" y="115"/>
                    <a:pt x="260" y="188"/>
                    <a:pt x="199" y="246"/>
                  </a:cubicBezTo>
                  <a:cubicBezTo>
                    <a:pt x="192" y="239"/>
                    <a:pt x="183" y="231"/>
                    <a:pt x="175" y="227"/>
                  </a:cubicBezTo>
                  <a:cubicBezTo>
                    <a:pt x="126" y="200"/>
                    <a:pt x="67" y="169"/>
                    <a:pt x="0" y="190"/>
                  </a:cubicBezTo>
                  <a:close/>
                </a:path>
              </a:pathLst>
            </a:custGeom>
            <a:solidFill>
              <a:srgbClr val="BC90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2"/>
            <p:cNvSpPr/>
            <p:nvPr/>
          </p:nvSpPr>
          <p:spPr>
            <a:xfrm>
              <a:off x="1829159" y="2620800"/>
              <a:ext cx="195751" cy="202469"/>
            </a:xfrm>
            <a:custGeom>
              <a:rect b="b" l="l" r="r" t="t"/>
              <a:pathLst>
                <a:path extrusionOk="0" h="156" w="163">
                  <a:moveTo>
                    <a:pt x="39" y="126"/>
                  </a:moveTo>
                  <a:cubicBezTo>
                    <a:pt x="21" y="101"/>
                    <a:pt x="0" y="75"/>
                    <a:pt x="18" y="59"/>
                  </a:cubicBezTo>
                  <a:cubicBezTo>
                    <a:pt x="35" y="42"/>
                    <a:pt x="91" y="0"/>
                    <a:pt x="127" y="35"/>
                  </a:cubicBezTo>
                  <a:cubicBezTo>
                    <a:pt x="163" y="70"/>
                    <a:pt x="128" y="112"/>
                    <a:pt x="97" y="134"/>
                  </a:cubicBezTo>
                  <a:cubicBezTo>
                    <a:pt x="65" y="156"/>
                    <a:pt x="59" y="150"/>
                    <a:pt x="39" y="126"/>
                  </a:cubicBezTo>
                  <a:close/>
                </a:path>
              </a:pathLst>
            </a:custGeom>
            <a:solidFill>
              <a:srgbClr val="DBBCA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2"/>
            <p:cNvSpPr/>
            <p:nvPr/>
          </p:nvSpPr>
          <p:spPr>
            <a:xfrm>
              <a:off x="1703743" y="2789371"/>
              <a:ext cx="122874" cy="155745"/>
            </a:xfrm>
            <a:custGeom>
              <a:rect b="b" l="l" r="r" t="t"/>
              <a:pathLst>
                <a:path extrusionOk="0" h="119" w="102">
                  <a:moveTo>
                    <a:pt x="46" y="108"/>
                  </a:moveTo>
                  <a:cubicBezTo>
                    <a:pt x="51" y="113"/>
                    <a:pt x="56" y="116"/>
                    <a:pt x="61" y="119"/>
                  </a:cubicBezTo>
                  <a:cubicBezTo>
                    <a:pt x="57" y="114"/>
                    <a:pt x="52" y="108"/>
                    <a:pt x="46" y="101"/>
                  </a:cubicBezTo>
                  <a:cubicBezTo>
                    <a:pt x="46" y="108"/>
                    <a:pt x="46" y="108"/>
                    <a:pt x="46" y="108"/>
                  </a:cubicBezTo>
                  <a:close/>
                  <a:moveTo>
                    <a:pt x="46" y="14"/>
                  </a:moveTo>
                  <a:cubicBezTo>
                    <a:pt x="46" y="8"/>
                    <a:pt x="46" y="8"/>
                    <a:pt x="46" y="8"/>
                  </a:cubicBezTo>
                  <a:cubicBezTo>
                    <a:pt x="70" y="26"/>
                    <a:pt x="93" y="57"/>
                    <a:pt x="102" y="87"/>
                  </a:cubicBezTo>
                  <a:cubicBezTo>
                    <a:pt x="85" y="62"/>
                    <a:pt x="63" y="33"/>
                    <a:pt x="46" y="14"/>
                  </a:cubicBezTo>
                  <a:close/>
                  <a:moveTo>
                    <a:pt x="0" y="37"/>
                  </a:moveTo>
                  <a:cubicBezTo>
                    <a:pt x="6" y="63"/>
                    <a:pt x="27" y="91"/>
                    <a:pt x="46" y="108"/>
                  </a:cubicBezTo>
                  <a:cubicBezTo>
                    <a:pt x="46" y="101"/>
                    <a:pt x="46" y="101"/>
                    <a:pt x="46" y="101"/>
                  </a:cubicBezTo>
                  <a:cubicBezTo>
                    <a:pt x="31" y="82"/>
                    <a:pt x="12" y="57"/>
                    <a:pt x="0" y="37"/>
                  </a:cubicBezTo>
                  <a:close/>
                  <a:moveTo>
                    <a:pt x="46" y="8"/>
                  </a:moveTo>
                  <a:cubicBezTo>
                    <a:pt x="46" y="14"/>
                    <a:pt x="46" y="14"/>
                    <a:pt x="46" y="14"/>
                  </a:cubicBezTo>
                  <a:cubicBezTo>
                    <a:pt x="41" y="8"/>
                    <a:pt x="36" y="3"/>
                    <a:pt x="32" y="0"/>
                  </a:cubicBezTo>
                  <a:cubicBezTo>
                    <a:pt x="37" y="2"/>
                    <a:pt x="42" y="5"/>
                    <a:pt x="46" y="8"/>
                  </a:cubicBezTo>
                  <a:close/>
                </a:path>
              </a:pathLst>
            </a:custGeom>
            <a:solidFill>
              <a:srgbClr val="8C6A5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2"/>
            <p:cNvSpPr/>
            <p:nvPr/>
          </p:nvSpPr>
          <p:spPr>
            <a:xfrm>
              <a:off x="3065526" y="2216780"/>
              <a:ext cx="1287212" cy="1716859"/>
            </a:xfrm>
            <a:custGeom>
              <a:rect b="b" l="l" r="r" t="t"/>
              <a:pathLst>
                <a:path extrusionOk="0" h="1318" w="1068">
                  <a:moveTo>
                    <a:pt x="1068" y="1174"/>
                  </a:moveTo>
                  <a:cubicBezTo>
                    <a:pt x="1054" y="1151"/>
                    <a:pt x="1043" y="1133"/>
                    <a:pt x="1039" y="1123"/>
                  </a:cubicBezTo>
                  <a:cubicBezTo>
                    <a:pt x="1022" y="1081"/>
                    <a:pt x="977" y="1011"/>
                    <a:pt x="936" y="942"/>
                  </a:cubicBezTo>
                  <a:cubicBezTo>
                    <a:pt x="895" y="873"/>
                    <a:pt x="868" y="703"/>
                    <a:pt x="850" y="609"/>
                  </a:cubicBezTo>
                  <a:cubicBezTo>
                    <a:pt x="832" y="516"/>
                    <a:pt x="797" y="441"/>
                    <a:pt x="753" y="395"/>
                  </a:cubicBezTo>
                  <a:cubicBezTo>
                    <a:pt x="710" y="349"/>
                    <a:pt x="662" y="278"/>
                    <a:pt x="620" y="301"/>
                  </a:cubicBezTo>
                  <a:cubicBezTo>
                    <a:pt x="578" y="324"/>
                    <a:pt x="578" y="342"/>
                    <a:pt x="578" y="342"/>
                  </a:cubicBezTo>
                  <a:cubicBezTo>
                    <a:pt x="578" y="342"/>
                    <a:pt x="516" y="261"/>
                    <a:pt x="466" y="276"/>
                  </a:cubicBezTo>
                  <a:cubicBezTo>
                    <a:pt x="417" y="291"/>
                    <a:pt x="414" y="326"/>
                    <a:pt x="414" y="326"/>
                  </a:cubicBezTo>
                  <a:cubicBezTo>
                    <a:pt x="414" y="326"/>
                    <a:pt x="381" y="260"/>
                    <a:pt x="328" y="274"/>
                  </a:cubicBezTo>
                  <a:cubicBezTo>
                    <a:pt x="275" y="288"/>
                    <a:pt x="273" y="313"/>
                    <a:pt x="273" y="313"/>
                  </a:cubicBezTo>
                  <a:cubicBezTo>
                    <a:pt x="273" y="313"/>
                    <a:pt x="184" y="167"/>
                    <a:pt x="150" y="101"/>
                  </a:cubicBezTo>
                  <a:cubicBezTo>
                    <a:pt x="117" y="34"/>
                    <a:pt x="95" y="0"/>
                    <a:pt x="64" y="11"/>
                  </a:cubicBezTo>
                  <a:cubicBezTo>
                    <a:pt x="34" y="22"/>
                    <a:pt x="0" y="59"/>
                    <a:pt x="44" y="144"/>
                  </a:cubicBezTo>
                  <a:cubicBezTo>
                    <a:pt x="87" y="229"/>
                    <a:pt x="137" y="369"/>
                    <a:pt x="168" y="431"/>
                  </a:cubicBezTo>
                  <a:cubicBezTo>
                    <a:pt x="199" y="493"/>
                    <a:pt x="262" y="623"/>
                    <a:pt x="280" y="701"/>
                  </a:cubicBezTo>
                  <a:cubicBezTo>
                    <a:pt x="299" y="779"/>
                    <a:pt x="305" y="779"/>
                    <a:pt x="281" y="768"/>
                  </a:cubicBezTo>
                  <a:cubicBezTo>
                    <a:pt x="256" y="757"/>
                    <a:pt x="256" y="703"/>
                    <a:pt x="236" y="683"/>
                  </a:cubicBezTo>
                  <a:cubicBezTo>
                    <a:pt x="216" y="664"/>
                    <a:pt x="213" y="607"/>
                    <a:pt x="221" y="582"/>
                  </a:cubicBezTo>
                  <a:cubicBezTo>
                    <a:pt x="228" y="557"/>
                    <a:pt x="186" y="485"/>
                    <a:pt x="158" y="479"/>
                  </a:cubicBezTo>
                  <a:cubicBezTo>
                    <a:pt x="131" y="473"/>
                    <a:pt x="124" y="495"/>
                    <a:pt x="123" y="560"/>
                  </a:cubicBezTo>
                  <a:cubicBezTo>
                    <a:pt x="122" y="624"/>
                    <a:pt x="63" y="660"/>
                    <a:pt x="89" y="712"/>
                  </a:cubicBezTo>
                  <a:cubicBezTo>
                    <a:pt x="115" y="765"/>
                    <a:pt x="159" y="850"/>
                    <a:pt x="173" y="882"/>
                  </a:cubicBezTo>
                  <a:cubicBezTo>
                    <a:pt x="187" y="913"/>
                    <a:pt x="263" y="978"/>
                    <a:pt x="338" y="1010"/>
                  </a:cubicBezTo>
                  <a:cubicBezTo>
                    <a:pt x="413" y="1042"/>
                    <a:pt x="550" y="1103"/>
                    <a:pt x="601" y="1172"/>
                  </a:cubicBezTo>
                  <a:cubicBezTo>
                    <a:pt x="618" y="1197"/>
                    <a:pt x="654" y="1253"/>
                    <a:pt x="694" y="1318"/>
                  </a:cubicBezTo>
                  <a:cubicBezTo>
                    <a:pt x="854" y="1318"/>
                    <a:pt x="854" y="1318"/>
                    <a:pt x="854" y="1318"/>
                  </a:cubicBezTo>
                  <a:lnTo>
                    <a:pt x="1068" y="1174"/>
                  </a:lnTo>
                  <a:close/>
                </a:path>
              </a:pathLst>
            </a:custGeom>
            <a:solidFill>
              <a:srgbClr val="BC90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2"/>
            <p:cNvSpPr/>
            <p:nvPr/>
          </p:nvSpPr>
          <p:spPr>
            <a:xfrm>
              <a:off x="3395168" y="2624464"/>
              <a:ext cx="158465" cy="255605"/>
            </a:xfrm>
            <a:custGeom>
              <a:rect b="b" l="l" r="r" t="t"/>
              <a:pathLst>
                <a:path extrusionOk="0" h="196" w="132">
                  <a:moveTo>
                    <a:pt x="0" y="0"/>
                  </a:moveTo>
                  <a:cubicBezTo>
                    <a:pt x="14" y="22"/>
                    <a:pt x="67" y="129"/>
                    <a:pt x="83" y="161"/>
                  </a:cubicBezTo>
                  <a:cubicBezTo>
                    <a:pt x="100" y="193"/>
                    <a:pt x="132" y="196"/>
                    <a:pt x="110" y="177"/>
                  </a:cubicBezTo>
                  <a:cubicBezTo>
                    <a:pt x="88" y="159"/>
                    <a:pt x="45" y="63"/>
                    <a:pt x="0" y="0"/>
                  </a:cubicBezTo>
                  <a:close/>
                </a:path>
              </a:pathLst>
            </a:custGeom>
            <a:solidFill>
              <a:srgbClr val="8C6A5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2"/>
            <p:cNvSpPr/>
            <p:nvPr/>
          </p:nvSpPr>
          <p:spPr>
            <a:xfrm>
              <a:off x="3564649" y="2640955"/>
              <a:ext cx="156771" cy="197887"/>
            </a:xfrm>
            <a:custGeom>
              <a:rect b="b" l="l" r="r" t="t"/>
              <a:pathLst>
                <a:path extrusionOk="0" h="152" w="130">
                  <a:moveTo>
                    <a:pt x="0" y="0"/>
                  </a:moveTo>
                  <a:cubicBezTo>
                    <a:pt x="16" y="31"/>
                    <a:pt x="62" y="116"/>
                    <a:pt x="96" y="134"/>
                  </a:cubicBezTo>
                  <a:cubicBezTo>
                    <a:pt x="130" y="152"/>
                    <a:pt x="113" y="129"/>
                    <a:pt x="82" y="98"/>
                  </a:cubicBezTo>
                  <a:cubicBezTo>
                    <a:pt x="50" y="66"/>
                    <a:pt x="38" y="47"/>
                    <a:pt x="0" y="0"/>
                  </a:cubicBezTo>
                  <a:close/>
                </a:path>
              </a:pathLst>
            </a:custGeom>
            <a:solidFill>
              <a:srgbClr val="8C6A5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2"/>
            <p:cNvSpPr/>
            <p:nvPr/>
          </p:nvSpPr>
          <p:spPr>
            <a:xfrm>
              <a:off x="3762095" y="2662027"/>
              <a:ext cx="177108" cy="151164"/>
            </a:xfrm>
            <a:custGeom>
              <a:rect b="b" l="l" r="r" t="t"/>
              <a:pathLst>
                <a:path extrusionOk="0" h="116" w="147">
                  <a:moveTo>
                    <a:pt x="0" y="0"/>
                  </a:moveTo>
                  <a:cubicBezTo>
                    <a:pt x="20" y="38"/>
                    <a:pt x="63" y="109"/>
                    <a:pt x="105" y="112"/>
                  </a:cubicBezTo>
                  <a:cubicBezTo>
                    <a:pt x="147" y="116"/>
                    <a:pt x="104" y="95"/>
                    <a:pt x="87" y="84"/>
                  </a:cubicBezTo>
                  <a:cubicBezTo>
                    <a:pt x="69" y="73"/>
                    <a:pt x="43" y="52"/>
                    <a:pt x="0" y="0"/>
                  </a:cubicBezTo>
                  <a:close/>
                </a:path>
              </a:pathLst>
            </a:custGeom>
            <a:solidFill>
              <a:srgbClr val="8C6A5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2"/>
            <p:cNvSpPr/>
            <p:nvPr/>
          </p:nvSpPr>
          <p:spPr>
            <a:xfrm>
              <a:off x="3095186" y="2219528"/>
              <a:ext cx="108468" cy="126428"/>
            </a:xfrm>
            <a:custGeom>
              <a:rect b="b" l="l" r="r" t="t"/>
              <a:pathLst>
                <a:path extrusionOk="0" h="97" w="90">
                  <a:moveTo>
                    <a:pt x="33" y="9"/>
                  </a:moveTo>
                  <a:cubicBezTo>
                    <a:pt x="18" y="16"/>
                    <a:pt x="0" y="30"/>
                    <a:pt x="11" y="50"/>
                  </a:cubicBezTo>
                  <a:cubicBezTo>
                    <a:pt x="21" y="71"/>
                    <a:pt x="44" y="97"/>
                    <a:pt x="66" y="89"/>
                  </a:cubicBezTo>
                  <a:cubicBezTo>
                    <a:pt x="87" y="81"/>
                    <a:pt x="90" y="58"/>
                    <a:pt x="76" y="33"/>
                  </a:cubicBezTo>
                  <a:cubicBezTo>
                    <a:pt x="61" y="7"/>
                    <a:pt x="51" y="0"/>
                    <a:pt x="33" y="9"/>
                  </a:cubicBezTo>
                  <a:close/>
                </a:path>
              </a:pathLst>
            </a:custGeom>
            <a:solidFill>
              <a:srgbClr val="DBBCA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2"/>
            <p:cNvSpPr/>
            <p:nvPr/>
          </p:nvSpPr>
          <p:spPr>
            <a:xfrm>
              <a:off x="3163825" y="2409170"/>
              <a:ext cx="183888" cy="221707"/>
            </a:xfrm>
            <a:custGeom>
              <a:rect b="b" l="l" r="r" t="t"/>
              <a:pathLst>
                <a:path extrusionOk="0" h="170" w="153">
                  <a:moveTo>
                    <a:pt x="48" y="21"/>
                  </a:moveTo>
                  <a:cubicBezTo>
                    <a:pt x="0" y="46"/>
                    <a:pt x="46" y="170"/>
                    <a:pt x="100" y="144"/>
                  </a:cubicBezTo>
                  <a:cubicBezTo>
                    <a:pt x="153" y="118"/>
                    <a:pt x="89" y="0"/>
                    <a:pt x="48" y="21"/>
                  </a:cubicBezTo>
                  <a:close/>
                </a:path>
              </a:pathLst>
            </a:custGeom>
            <a:solidFill>
              <a:srgbClr val="C89E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2"/>
            <p:cNvSpPr/>
            <p:nvPr/>
          </p:nvSpPr>
          <p:spPr>
            <a:xfrm>
              <a:off x="3215518" y="2846172"/>
              <a:ext cx="28812" cy="99860"/>
            </a:xfrm>
            <a:custGeom>
              <a:rect b="b" l="l" r="r" t="t"/>
              <a:pathLst>
                <a:path extrusionOk="0" h="77" w="24">
                  <a:moveTo>
                    <a:pt x="14" y="0"/>
                  </a:moveTo>
                  <a:cubicBezTo>
                    <a:pt x="3" y="9"/>
                    <a:pt x="0" y="33"/>
                    <a:pt x="0" y="76"/>
                  </a:cubicBezTo>
                  <a:cubicBezTo>
                    <a:pt x="0" y="77"/>
                    <a:pt x="0" y="77"/>
                    <a:pt x="0" y="77"/>
                  </a:cubicBezTo>
                  <a:cubicBezTo>
                    <a:pt x="17" y="69"/>
                    <a:pt x="20" y="49"/>
                    <a:pt x="22" y="34"/>
                  </a:cubicBezTo>
                  <a:cubicBezTo>
                    <a:pt x="24" y="17"/>
                    <a:pt x="22" y="6"/>
                    <a:pt x="14" y="0"/>
                  </a:cubicBezTo>
                  <a:close/>
                </a:path>
              </a:pathLst>
            </a:custGeom>
            <a:solidFill>
              <a:srgbClr val="DBBCA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2"/>
            <p:cNvSpPr/>
            <p:nvPr/>
          </p:nvSpPr>
          <p:spPr>
            <a:xfrm>
              <a:off x="3256193" y="2614387"/>
              <a:ext cx="109316" cy="103525"/>
            </a:xfrm>
            <a:custGeom>
              <a:rect b="b" l="l" r="r" t="t"/>
              <a:pathLst>
                <a:path extrusionOk="0" h="80" w="91">
                  <a:moveTo>
                    <a:pt x="17" y="80"/>
                  </a:moveTo>
                  <a:cubicBezTo>
                    <a:pt x="49" y="78"/>
                    <a:pt x="74" y="64"/>
                    <a:pt x="91" y="47"/>
                  </a:cubicBezTo>
                  <a:cubicBezTo>
                    <a:pt x="67" y="59"/>
                    <a:pt x="41" y="72"/>
                    <a:pt x="17" y="80"/>
                  </a:cubicBezTo>
                  <a:close/>
                  <a:moveTo>
                    <a:pt x="71" y="3"/>
                  </a:moveTo>
                  <a:cubicBezTo>
                    <a:pt x="53" y="0"/>
                    <a:pt x="13" y="22"/>
                    <a:pt x="0" y="47"/>
                  </a:cubicBezTo>
                  <a:cubicBezTo>
                    <a:pt x="19" y="31"/>
                    <a:pt x="57" y="6"/>
                    <a:pt x="71" y="3"/>
                  </a:cubicBezTo>
                  <a:close/>
                </a:path>
              </a:pathLst>
            </a:custGeom>
            <a:solidFill>
              <a:srgbClr val="8C6A5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2"/>
            <p:cNvSpPr/>
            <p:nvPr/>
          </p:nvSpPr>
          <p:spPr>
            <a:xfrm>
              <a:off x="3122303" y="2323968"/>
              <a:ext cx="145754" cy="119099"/>
            </a:xfrm>
            <a:custGeom>
              <a:rect b="b" l="l" r="r" t="t"/>
              <a:pathLst>
                <a:path extrusionOk="0" h="92" w="121">
                  <a:moveTo>
                    <a:pt x="48" y="21"/>
                  </a:moveTo>
                  <a:cubicBezTo>
                    <a:pt x="0" y="45"/>
                    <a:pt x="14" y="92"/>
                    <a:pt x="68" y="65"/>
                  </a:cubicBezTo>
                  <a:cubicBezTo>
                    <a:pt x="121" y="39"/>
                    <a:pt x="90" y="0"/>
                    <a:pt x="48" y="21"/>
                  </a:cubicBezTo>
                  <a:close/>
                </a:path>
              </a:pathLst>
            </a:custGeom>
            <a:solidFill>
              <a:srgbClr val="C89E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2"/>
            <p:cNvSpPr/>
            <p:nvPr/>
          </p:nvSpPr>
          <p:spPr>
            <a:xfrm>
              <a:off x="3447707" y="2556670"/>
              <a:ext cx="305067" cy="359129"/>
            </a:xfrm>
            <a:custGeom>
              <a:rect b="b" l="l" r="r" t="t"/>
              <a:pathLst>
                <a:path extrusionOk="0" h="276" w="253">
                  <a:moveTo>
                    <a:pt x="23" y="21"/>
                  </a:moveTo>
                  <a:cubicBezTo>
                    <a:pt x="0" y="33"/>
                    <a:pt x="48" y="125"/>
                    <a:pt x="71" y="177"/>
                  </a:cubicBezTo>
                  <a:cubicBezTo>
                    <a:pt x="93" y="228"/>
                    <a:pt x="253" y="276"/>
                    <a:pt x="219" y="240"/>
                  </a:cubicBezTo>
                  <a:cubicBezTo>
                    <a:pt x="184" y="204"/>
                    <a:pt x="155" y="145"/>
                    <a:pt x="126" y="114"/>
                  </a:cubicBezTo>
                  <a:cubicBezTo>
                    <a:pt x="98" y="84"/>
                    <a:pt x="61" y="0"/>
                    <a:pt x="23" y="21"/>
                  </a:cubicBezTo>
                  <a:close/>
                </a:path>
              </a:pathLst>
            </a:custGeom>
            <a:solidFill>
              <a:srgbClr val="C89E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2"/>
            <p:cNvSpPr/>
            <p:nvPr/>
          </p:nvSpPr>
          <p:spPr>
            <a:xfrm>
              <a:off x="3201959" y="2670272"/>
              <a:ext cx="1144848" cy="1263366"/>
            </a:xfrm>
            <a:custGeom>
              <a:rect b="b" l="l" r="r" t="t"/>
              <a:pathLst>
                <a:path extrusionOk="0" h="970" w="950">
                  <a:moveTo>
                    <a:pt x="130" y="63"/>
                  </a:moveTo>
                  <a:cubicBezTo>
                    <a:pt x="159" y="47"/>
                    <a:pt x="170" y="0"/>
                    <a:pt x="195" y="50"/>
                  </a:cubicBezTo>
                  <a:cubicBezTo>
                    <a:pt x="220" y="100"/>
                    <a:pt x="256" y="176"/>
                    <a:pt x="271" y="193"/>
                  </a:cubicBezTo>
                  <a:cubicBezTo>
                    <a:pt x="287" y="211"/>
                    <a:pt x="347" y="279"/>
                    <a:pt x="355" y="240"/>
                  </a:cubicBezTo>
                  <a:cubicBezTo>
                    <a:pt x="362" y="201"/>
                    <a:pt x="429" y="170"/>
                    <a:pt x="460" y="194"/>
                  </a:cubicBezTo>
                  <a:cubicBezTo>
                    <a:pt x="490" y="217"/>
                    <a:pt x="489" y="163"/>
                    <a:pt x="520" y="152"/>
                  </a:cubicBezTo>
                  <a:cubicBezTo>
                    <a:pt x="552" y="140"/>
                    <a:pt x="591" y="179"/>
                    <a:pt x="611" y="168"/>
                  </a:cubicBezTo>
                  <a:cubicBezTo>
                    <a:pt x="631" y="157"/>
                    <a:pt x="659" y="113"/>
                    <a:pt x="683" y="131"/>
                  </a:cubicBezTo>
                  <a:cubicBezTo>
                    <a:pt x="708" y="150"/>
                    <a:pt x="734" y="286"/>
                    <a:pt x="741" y="337"/>
                  </a:cubicBezTo>
                  <a:cubicBezTo>
                    <a:pt x="749" y="388"/>
                    <a:pt x="747" y="467"/>
                    <a:pt x="783" y="534"/>
                  </a:cubicBezTo>
                  <a:cubicBezTo>
                    <a:pt x="820" y="601"/>
                    <a:pt x="866" y="674"/>
                    <a:pt x="890" y="722"/>
                  </a:cubicBezTo>
                  <a:cubicBezTo>
                    <a:pt x="898" y="738"/>
                    <a:pt x="921" y="780"/>
                    <a:pt x="950" y="830"/>
                  </a:cubicBezTo>
                  <a:cubicBezTo>
                    <a:pt x="741" y="970"/>
                    <a:pt x="741" y="970"/>
                    <a:pt x="741" y="970"/>
                  </a:cubicBezTo>
                  <a:cubicBezTo>
                    <a:pt x="634" y="970"/>
                    <a:pt x="634" y="970"/>
                    <a:pt x="634" y="970"/>
                  </a:cubicBezTo>
                  <a:cubicBezTo>
                    <a:pt x="574" y="876"/>
                    <a:pt x="518" y="792"/>
                    <a:pt x="499" y="775"/>
                  </a:cubicBezTo>
                  <a:cubicBezTo>
                    <a:pt x="454" y="736"/>
                    <a:pt x="380" y="681"/>
                    <a:pt x="314" y="660"/>
                  </a:cubicBezTo>
                  <a:cubicBezTo>
                    <a:pt x="247" y="638"/>
                    <a:pt x="131" y="607"/>
                    <a:pt x="106" y="562"/>
                  </a:cubicBezTo>
                  <a:cubicBezTo>
                    <a:pt x="82" y="518"/>
                    <a:pt x="49" y="432"/>
                    <a:pt x="28" y="394"/>
                  </a:cubicBezTo>
                  <a:cubicBezTo>
                    <a:pt x="7" y="356"/>
                    <a:pt x="0" y="328"/>
                    <a:pt x="13" y="298"/>
                  </a:cubicBezTo>
                  <a:cubicBezTo>
                    <a:pt x="25" y="268"/>
                    <a:pt x="47" y="218"/>
                    <a:pt x="50" y="260"/>
                  </a:cubicBezTo>
                  <a:cubicBezTo>
                    <a:pt x="53" y="302"/>
                    <a:pt x="57" y="320"/>
                    <a:pt x="83" y="357"/>
                  </a:cubicBezTo>
                  <a:cubicBezTo>
                    <a:pt x="110" y="395"/>
                    <a:pt x="116" y="412"/>
                    <a:pt x="131" y="444"/>
                  </a:cubicBezTo>
                  <a:cubicBezTo>
                    <a:pt x="146" y="477"/>
                    <a:pt x="171" y="544"/>
                    <a:pt x="197" y="506"/>
                  </a:cubicBezTo>
                  <a:cubicBezTo>
                    <a:pt x="223" y="469"/>
                    <a:pt x="198" y="381"/>
                    <a:pt x="164" y="310"/>
                  </a:cubicBezTo>
                  <a:cubicBezTo>
                    <a:pt x="131" y="239"/>
                    <a:pt x="48" y="67"/>
                    <a:pt x="78" y="68"/>
                  </a:cubicBezTo>
                  <a:cubicBezTo>
                    <a:pt x="107" y="69"/>
                    <a:pt x="110" y="79"/>
                    <a:pt x="130" y="63"/>
                  </a:cubicBezTo>
                  <a:close/>
                </a:path>
              </a:pathLst>
            </a:custGeom>
            <a:solidFill>
              <a:srgbClr val="C89E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2"/>
            <p:cNvSpPr/>
            <p:nvPr/>
          </p:nvSpPr>
          <p:spPr>
            <a:xfrm>
              <a:off x="3610409" y="2582322"/>
              <a:ext cx="286424" cy="277593"/>
            </a:xfrm>
            <a:custGeom>
              <a:rect b="b" l="l" r="r" t="t"/>
              <a:pathLst>
                <a:path extrusionOk="0" h="213" w="238">
                  <a:moveTo>
                    <a:pt x="27" y="11"/>
                  </a:moveTo>
                  <a:cubicBezTo>
                    <a:pt x="0" y="20"/>
                    <a:pt x="21" y="84"/>
                    <a:pt x="59" y="127"/>
                  </a:cubicBezTo>
                  <a:cubicBezTo>
                    <a:pt x="97" y="170"/>
                    <a:pt x="144" y="213"/>
                    <a:pt x="175" y="202"/>
                  </a:cubicBezTo>
                  <a:cubicBezTo>
                    <a:pt x="206" y="190"/>
                    <a:pt x="238" y="190"/>
                    <a:pt x="185" y="141"/>
                  </a:cubicBezTo>
                  <a:cubicBezTo>
                    <a:pt x="132" y="92"/>
                    <a:pt x="52" y="0"/>
                    <a:pt x="27" y="11"/>
                  </a:cubicBezTo>
                  <a:close/>
                </a:path>
              </a:pathLst>
            </a:custGeom>
            <a:solidFill>
              <a:srgbClr val="C89E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2"/>
            <p:cNvSpPr/>
            <p:nvPr/>
          </p:nvSpPr>
          <p:spPr>
            <a:xfrm>
              <a:off x="3278226" y="3032150"/>
              <a:ext cx="139822" cy="244611"/>
            </a:xfrm>
            <a:custGeom>
              <a:rect b="b" l="l" r="r" t="t"/>
              <a:pathLst>
                <a:path extrusionOk="0" h="188" w="116">
                  <a:moveTo>
                    <a:pt x="0" y="16"/>
                  </a:moveTo>
                  <a:cubicBezTo>
                    <a:pt x="23" y="0"/>
                    <a:pt x="36" y="11"/>
                    <a:pt x="46" y="29"/>
                  </a:cubicBezTo>
                  <a:cubicBezTo>
                    <a:pt x="33" y="21"/>
                    <a:pt x="22" y="8"/>
                    <a:pt x="0" y="16"/>
                  </a:cubicBezTo>
                  <a:close/>
                  <a:moveTo>
                    <a:pt x="97" y="188"/>
                  </a:moveTo>
                  <a:cubicBezTo>
                    <a:pt x="111" y="175"/>
                    <a:pt x="116" y="171"/>
                    <a:pt x="113" y="146"/>
                  </a:cubicBezTo>
                  <a:cubicBezTo>
                    <a:pt x="106" y="171"/>
                    <a:pt x="104" y="175"/>
                    <a:pt x="97" y="188"/>
                  </a:cubicBezTo>
                  <a:close/>
                </a:path>
              </a:pathLst>
            </a:custGeom>
            <a:solidFill>
              <a:srgbClr val="8C6A5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2"/>
            <p:cNvSpPr/>
            <p:nvPr/>
          </p:nvSpPr>
          <p:spPr>
            <a:xfrm>
              <a:off x="3784975" y="3443499"/>
              <a:ext cx="538951" cy="475480"/>
            </a:xfrm>
            <a:custGeom>
              <a:rect b="b" l="l" r="r" t="t"/>
              <a:pathLst>
                <a:path extrusionOk="0" h="365" w="447">
                  <a:moveTo>
                    <a:pt x="26" y="305"/>
                  </a:moveTo>
                  <a:cubicBezTo>
                    <a:pt x="10" y="300"/>
                    <a:pt x="0" y="259"/>
                    <a:pt x="0" y="259"/>
                  </a:cubicBezTo>
                  <a:cubicBezTo>
                    <a:pt x="41" y="210"/>
                    <a:pt x="299" y="48"/>
                    <a:pt x="417" y="0"/>
                  </a:cubicBezTo>
                  <a:cubicBezTo>
                    <a:pt x="417" y="0"/>
                    <a:pt x="447" y="28"/>
                    <a:pt x="432" y="87"/>
                  </a:cubicBezTo>
                  <a:cubicBezTo>
                    <a:pt x="417" y="146"/>
                    <a:pt x="122" y="365"/>
                    <a:pt x="26" y="305"/>
                  </a:cubicBezTo>
                  <a:close/>
                </a:path>
              </a:pathLst>
            </a:custGeom>
            <a:solidFill>
              <a:srgbClr val="DCF2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2"/>
            <p:cNvSpPr/>
            <p:nvPr/>
          </p:nvSpPr>
          <p:spPr>
            <a:xfrm>
              <a:off x="3779891" y="3460906"/>
              <a:ext cx="705891" cy="473648"/>
            </a:xfrm>
            <a:custGeom>
              <a:rect b="b" l="l" r="r" t="t"/>
              <a:pathLst>
                <a:path extrusionOk="0" h="364" w="586">
                  <a:moveTo>
                    <a:pt x="50" y="363"/>
                  </a:moveTo>
                  <a:cubicBezTo>
                    <a:pt x="19" y="312"/>
                    <a:pt x="21" y="310"/>
                    <a:pt x="13" y="298"/>
                  </a:cubicBezTo>
                  <a:cubicBezTo>
                    <a:pt x="0" y="273"/>
                    <a:pt x="39" y="249"/>
                    <a:pt x="109" y="199"/>
                  </a:cubicBezTo>
                  <a:cubicBezTo>
                    <a:pt x="179" y="150"/>
                    <a:pt x="411" y="10"/>
                    <a:pt x="436" y="0"/>
                  </a:cubicBezTo>
                  <a:cubicBezTo>
                    <a:pt x="448" y="17"/>
                    <a:pt x="550" y="162"/>
                    <a:pt x="586" y="212"/>
                  </a:cubicBezTo>
                  <a:cubicBezTo>
                    <a:pt x="585" y="363"/>
                    <a:pt x="585" y="363"/>
                    <a:pt x="585" y="363"/>
                  </a:cubicBezTo>
                  <a:cubicBezTo>
                    <a:pt x="250" y="363"/>
                    <a:pt x="250" y="363"/>
                    <a:pt x="250" y="363"/>
                  </a:cubicBezTo>
                  <a:cubicBezTo>
                    <a:pt x="250" y="364"/>
                    <a:pt x="250" y="364"/>
                    <a:pt x="250" y="364"/>
                  </a:cubicBezTo>
                  <a:lnTo>
                    <a:pt x="50" y="363"/>
                  </a:ln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
            <p:cNvSpPr/>
            <p:nvPr/>
          </p:nvSpPr>
          <p:spPr>
            <a:xfrm>
              <a:off x="3801076" y="3485642"/>
              <a:ext cx="684705" cy="447996"/>
            </a:xfrm>
            <a:custGeom>
              <a:rect b="b" l="l" r="r" t="t"/>
              <a:pathLst>
                <a:path extrusionOk="0" h="344" w="569">
                  <a:moveTo>
                    <a:pt x="48" y="344"/>
                  </a:moveTo>
                  <a:cubicBezTo>
                    <a:pt x="30" y="313"/>
                    <a:pt x="24" y="301"/>
                    <a:pt x="12" y="282"/>
                  </a:cubicBezTo>
                  <a:cubicBezTo>
                    <a:pt x="0" y="263"/>
                    <a:pt x="37" y="236"/>
                    <a:pt x="103" y="189"/>
                  </a:cubicBezTo>
                  <a:cubicBezTo>
                    <a:pt x="169" y="142"/>
                    <a:pt x="388" y="10"/>
                    <a:pt x="413" y="0"/>
                  </a:cubicBezTo>
                  <a:cubicBezTo>
                    <a:pt x="418" y="11"/>
                    <a:pt x="524" y="160"/>
                    <a:pt x="569" y="221"/>
                  </a:cubicBezTo>
                  <a:cubicBezTo>
                    <a:pt x="569" y="344"/>
                    <a:pt x="569" y="344"/>
                    <a:pt x="569" y="344"/>
                  </a:cubicBezTo>
                  <a:cubicBezTo>
                    <a:pt x="233" y="344"/>
                    <a:pt x="233" y="344"/>
                    <a:pt x="233" y="344"/>
                  </a:cubicBezTo>
                  <a:cubicBezTo>
                    <a:pt x="233" y="344"/>
                    <a:pt x="233" y="344"/>
                    <a:pt x="233" y="344"/>
                  </a:cubicBezTo>
                  <a:lnTo>
                    <a:pt x="48" y="344"/>
                  </a:lnTo>
                  <a:close/>
                </a:path>
              </a:pathLst>
            </a:custGeom>
            <a:solidFill>
              <a:srgbClr val="0F37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2"/>
            <p:cNvSpPr/>
            <p:nvPr/>
          </p:nvSpPr>
          <p:spPr>
            <a:xfrm>
              <a:off x="4133259" y="3628561"/>
              <a:ext cx="185583" cy="305077"/>
            </a:xfrm>
            <a:custGeom>
              <a:rect b="b" l="l" r="r" t="t"/>
              <a:pathLst>
                <a:path extrusionOk="0" h="234" w="154">
                  <a:moveTo>
                    <a:pt x="0" y="0"/>
                  </a:moveTo>
                  <a:cubicBezTo>
                    <a:pt x="43" y="80"/>
                    <a:pt x="99" y="167"/>
                    <a:pt x="145" y="234"/>
                  </a:cubicBezTo>
                  <a:cubicBezTo>
                    <a:pt x="154" y="234"/>
                    <a:pt x="154" y="234"/>
                    <a:pt x="154" y="234"/>
                  </a:cubicBezTo>
                  <a:cubicBezTo>
                    <a:pt x="115" y="164"/>
                    <a:pt x="55" y="77"/>
                    <a:pt x="0" y="0"/>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2"/>
            <p:cNvSpPr/>
            <p:nvPr/>
          </p:nvSpPr>
          <p:spPr>
            <a:xfrm>
              <a:off x="4129870" y="3793467"/>
              <a:ext cx="103384" cy="98944"/>
            </a:xfrm>
            <a:custGeom>
              <a:rect b="b" l="l" r="r" t="t"/>
              <a:pathLst>
                <a:path extrusionOk="0" h="76" w="86">
                  <a:moveTo>
                    <a:pt x="43" y="0"/>
                  </a:moveTo>
                  <a:cubicBezTo>
                    <a:pt x="49" y="0"/>
                    <a:pt x="55" y="1"/>
                    <a:pt x="61" y="4"/>
                  </a:cubicBezTo>
                  <a:cubicBezTo>
                    <a:pt x="79" y="14"/>
                    <a:pt x="86" y="37"/>
                    <a:pt x="77" y="56"/>
                  </a:cubicBezTo>
                  <a:cubicBezTo>
                    <a:pt x="70" y="68"/>
                    <a:pt x="57" y="76"/>
                    <a:pt x="43" y="76"/>
                  </a:cubicBezTo>
                  <a:cubicBezTo>
                    <a:pt x="43" y="67"/>
                    <a:pt x="43" y="67"/>
                    <a:pt x="43" y="67"/>
                  </a:cubicBezTo>
                  <a:cubicBezTo>
                    <a:pt x="54" y="67"/>
                    <a:pt x="64" y="61"/>
                    <a:pt x="69" y="51"/>
                  </a:cubicBezTo>
                  <a:cubicBezTo>
                    <a:pt x="76" y="37"/>
                    <a:pt x="71" y="20"/>
                    <a:pt x="57" y="12"/>
                  </a:cubicBezTo>
                  <a:cubicBezTo>
                    <a:pt x="52" y="10"/>
                    <a:pt x="48" y="9"/>
                    <a:pt x="43" y="9"/>
                  </a:cubicBezTo>
                  <a:lnTo>
                    <a:pt x="43" y="0"/>
                  </a:lnTo>
                  <a:close/>
                  <a:moveTo>
                    <a:pt x="25" y="71"/>
                  </a:moveTo>
                  <a:cubicBezTo>
                    <a:pt x="7" y="62"/>
                    <a:pt x="0" y="39"/>
                    <a:pt x="10" y="20"/>
                  </a:cubicBezTo>
                  <a:cubicBezTo>
                    <a:pt x="16" y="7"/>
                    <a:pt x="30" y="0"/>
                    <a:pt x="43" y="0"/>
                  </a:cubicBezTo>
                  <a:cubicBezTo>
                    <a:pt x="43" y="9"/>
                    <a:pt x="43" y="9"/>
                    <a:pt x="43" y="9"/>
                  </a:cubicBezTo>
                  <a:cubicBezTo>
                    <a:pt x="33" y="9"/>
                    <a:pt x="23" y="14"/>
                    <a:pt x="17" y="24"/>
                  </a:cubicBezTo>
                  <a:cubicBezTo>
                    <a:pt x="10" y="38"/>
                    <a:pt x="15" y="56"/>
                    <a:pt x="30" y="64"/>
                  </a:cubicBezTo>
                  <a:cubicBezTo>
                    <a:pt x="34" y="66"/>
                    <a:pt x="39" y="67"/>
                    <a:pt x="43" y="67"/>
                  </a:cubicBezTo>
                  <a:cubicBezTo>
                    <a:pt x="43" y="76"/>
                    <a:pt x="43" y="76"/>
                    <a:pt x="43" y="76"/>
                  </a:cubicBezTo>
                  <a:cubicBezTo>
                    <a:pt x="37" y="76"/>
                    <a:pt x="31" y="74"/>
                    <a:pt x="25" y="71"/>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2"/>
            <p:cNvSpPr/>
            <p:nvPr/>
          </p:nvSpPr>
          <p:spPr>
            <a:xfrm>
              <a:off x="4164614" y="3845688"/>
              <a:ext cx="20338" cy="21072"/>
            </a:xfrm>
            <a:custGeom>
              <a:rect b="b" l="l" r="r" t="t"/>
              <a:pathLst>
                <a:path extrusionOk="0" h="16" w="17">
                  <a:moveTo>
                    <a:pt x="5" y="15"/>
                  </a:moveTo>
                  <a:cubicBezTo>
                    <a:pt x="2" y="13"/>
                    <a:pt x="0" y="8"/>
                    <a:pt x="2" y="5"/>
                  </a:cubicBezTo>
                  <a:cubicBezTo>
                    <a:pt x="4" y="1"/>
                    <a:pt x="9" y="0"/>
                    <a:pt x="12" y="2"/>
                  </a:cubicBezTo>
                  <a:cubicBezTo>
                    <a:pt x="16" y="4"/>
                    <a:pt x="17" y="8"/>
                    <a:pt x="15" y="11"/>
                  </a:cubicBezTo>
                  <a:cubicBezTo>
                    <a:pt x="13" y="15"/>
                    <a:pt x="9" y="16"/>
                    <a:pt x="5" y="15"/>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
            <p:cNvSpPr/>
            <p:nvPr/>
          </p:nvSpPr>
          <p:spPr>
            <a:xfrm>
              <a:off x="4178172" y="3818203"/>
              <a:ext cx="20338" cy="22904"/>
            </a:xfrm>
            <a:custGeom>
              <a:rect b="b" l="l" r="r" t="t"/>
              <a:pathLst>
                <a:path extrusionOk="0" h="17" w="17">
                  <a:moveTo>
                    <a:pt x="5" y="15"/>
                  </a:moveTo>
                  <a:cubicBezTo>
                    <a:pt x="2" y="13"/>
                    <a:pt x="0" y="9"/>
                    <a:pt x="2" y="5"/>
                  </a:cubicBezTo>
                  <a:cubicBezTo>
                    <a:pt x="4" y="2"/>
                    <a:pt x="8" y="0"/>
                    <a:pt x="12" y="2"/>
                  </a:cubicBezTo>
                  <a:cubicBezTo>
                    <a:pt x="15" y="4"/>
                    <a:pt x="17" y="9"/>
                    <a:pt x="15" y="12"/>
                  </a:cubicBezTo>
                  <a:cubicBezTo>
                    <a:pt x="13" y="16"/>
                    <a:pt x="9" y="17"/>
                    <a:pt x="5" y="15"/>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
            <p:cNvSpPr/>
            <p:nvPr/>
          </p:nvSpPr>
          <p:spPr>
            <a:xfrm>
              <a:off x="4194273" y="3887831"/>
              <a:ext cx="90673" cy="45807"/>
            </a:xfrm>
            <a:custGeom>
              <a:rect b="b" l="l" r="r" t="t"/>
              <a:pathLst>
                <a:path extrusionOk="0" h="35" w="75">
                  <a:moveTo>
                    <a:pt x="0" y="35"/>
                  </a:moveTo>
                  <a:cubicBezTo>
                    <a:pt x="3" y="25"/>
                    <a:pt x="9" y="16"/>
                    <a:pt x="18" y="10"/>
                  </a:cubicBezTo>
                  <a:cubicBezTo>
                    <a:pt x="36" y="0"/>
                    <a:pt x="59" y="5"/>
                    <a:pt x="70" y="23"/>
                  </a:cubicBezTo>
                  <a:cubicBezTo>
                    <a:pt x="72" y="27"/>
                    <a:pt x="74" y="31"/>
                    <a:pt x="75" y="35"/>
                  </a:cubicBezTo>
                  <a:cubicBezTo>
                    <a:pt x="65" y="35"/>
                    <a:pt x="65" y="35"/>
                    <a:pt x="65" y="35"/>
                  </a:cubicBezTo>
                  <a:cubicBezTo>
                    <a:pt x="65" y="32"/>
                    <a:pt x="64" y="30"/>
                    <a:pt x="62" y="28"/>
                  </a:cubicBezTo>
                  <a:cubicBezTo>
                    <a:pt x="54" y="14"/>
                    <a:pt x="36" y="10"/>
                    <a:pt x="23" y="18"/>
                  </a:cubicBezTo>
                  <a:cubicBezTo>
                    <a:pt x="16" y="22"/>
                    <a:pt x="12" y="28"/>
                    <a:pt x="10" y="35"/>
                  </a:cubicBezTo>
                  <a:lnTo>
                    <a:pt x="0" y="35"/>
                  </a:ln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4223932" y="3919895"/>
              <a:ext cx="17796" cy="13742"/>
            </a:xfrm>
            <a:custGeom>
              <a:rect b="b" l="l" r="r" t="t"/>
              <a:pathLst>
                <a:path extrusionOk="0" h="10" w="15">
                  <a:moveTo>
                    <a:pt x="1" y="10"/>
                  </a:moveTo>
                  <a:cubicBezTo>
                    <a:pt x="0" y="7"/>
                    <a:pt x="1" y="3"/>
                    <a:pt x="4" y="2"/>
                  </a:cubicBezTo>
                  <a:cubicBezTo>
                    <a:pt x="7" y="0"/>
                    <a:pt x="12" y="1"/>
                    <a:pt x="14" y="4"/>
                  </a:cubicBezTo>
                  <a:cubicBezTo>
                    <a:pt x="15" y="6"/>
                    <a:pt x="15" y="8"/>
                    <a:pt x="15" y="10"/>
                  </a:cubicBezTo>
                  <a:lnTo>
                    <a:pt x="1" y="10"/>
                  </a:ln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a:off x="4061230" y="3688110"/>
              <a:ext cx="102537" cy="98944"/>
            </a:xfrm>
            <a:custGeom>
              <a:rect b="b" l="l" r="r" t="t"/>
              <a:pathLst>
                <a:path extrusionOk="0" h="76" w="85">
                  <a:moveTo>
                    <a:pt x="67" y="66"/>
                  </a:moveTo>
                  <a:cubicBezTo>
                    <a:pt x="60" y="73"/>
                    <a:pt x="51" y="76"/>
                    <a:pt x="42" y="76"/>
                  </a:cubicBezTo>
                  <a:cubicBezTo>
                    <a:pt x="42" y="67"/>
                    <a:pt x="42" y="67"/>
                    <a:pt x="42" y="67"/>
                  </a:cubicBezTo>
                  <a:cubicBezTo>
                    <a:pt x="49" y="67"/>
                    <a:pt x="56" y="65"/>
                    <a:pt x="61" y="60"/>
                  </a:cubicBezTo>
                  <a:cubicBezTo>
                    <a:pt x="73" y="49"/>
                    <a:pt x="75" y="31"/>
                    <a:pt x="64" y="19"/>
                  </a:cubicBezTo>
                  <a:cubicBezTo>
                    <a:pt x="58" y="12"/>
                    <a:pt x="50" y="9"/>
                    <a:pt x="42" y="9"/>
                  </a:cubicBezTo>
                  <a:cubicBezTo>
                    <a:pt x="42" y="0"/>
                    <a:pt x="42" y="0"/>
                    <a:pt x="42" y="0"/>
                  </a:cubicBezTo>
                  <a:cubicBezTo>
                    <a:pt x="53" y="0"/>
                    <a:pt x="63" y="4"/>
                    <a:pt x="71" y="13"/>
                  </a:cubicBezTo>
                  <a:cubicBezTo>
                    <a:pt x="85" y="29"/>
                    <a:pt x="83" y="53"/>
                    <a:pt x="67" y="66"/>
                  </a:cubicBezTo>
                  <a:close/>
                  <a:moveTo>
                    <a:pt x="42" y="76"/>
                  </a:moveTo>
                  <a:cubicBezTo>
                    <a:pt x="32" y="76"/>
                    <a:pt x="21" y="71"/>
                    <a:pt x="14" y="63"/>
                  </a:cubicBezTo>
                  <a:cubicBezTo>
                    <a:pt x="0" y="47"/>
                    <a:pt x="1" y="23"/>
                    <a:pt x="17" y="9"/>
                  </a:cubicBezTo>
                  <a:cubicBezTo>
                    <a:pt x="24" y="3"/>
                    <a:pt x="33" y="0"/>
                    <a:pt x="42" y="0"/>
                  </a:cubicBezTo>
                  <a:cubicBezTo>
                    <a:pt x="42" y="9"/>
                    <a:pt x="42" y="9"/>
                    <a:pt x="42" y="9"/>
                  </a:cubicBezTo>
                  <a:cubicBezTo>
                    <a:pt x="35" y="9"/>
                    <a:pt x="29" y="11"/>
                    <a:pt x="23" y="16"/>
                  </a:cubicBezTo>
                  <a:cubicBezTo>
                    <a:pt x="11" y="27"/>
                    <a:pt x="10" y="45"/>
                    <a:pt x="20" y="57"/>
                  </a:cubicBezTo>
                  <a:cubicBezTo>
                    <a:pt x="26" y="64"/>
                    <a:pt x="34" y="67"/>
                    <a:pt x="42" y="67"/>
                  </a:cubicBezTo>
                  <a:lnTo>
                    <a:pt x="42" y="76"/>
                  </a:ln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a:off x="4111227" y="3737582"/>
              <a:ext cx="19491" cy="21988"/>
            </a:xfrm>
            <a:custGeom>
              <a:rect b="b" l="l" r="r" t="t"/>
              <a:pathLst>
                <a:path extrusionOk="0" h="17" w="16">
                  <a:moveTo>
                    <a:pt x="13" y="14"/>
                  </a:moveTo>
                  <a:cubicBezTo>
                    <a:pt x="10" y="17"/>
                    <a:pt x="5" y="16"/>
                    <a:pt x="2" y="13"/>
                  </a:cubicBezTo>
                  <a:cubicBezTo>
                    <a:pt x="0" y="10"/>
                    <a:pt x="0" y="6"/>
                    <a:pt x="3" y="3"/>
                  </a:cubicBezTo>
                  <a:cubicBezTo>
                    <a:pt x="6" y="0"/>
                    <a:pt x="11" y="1"/>
                    <a:pt x="13" y="4"/>
                  </a:cubicBezTo>
                  <a:cubicBezTo>
                    <a:pt x="16" y="7"/>
                    <a:pt x="16" y="11"/>
                    <a:pt x="13" y="14"/>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4093432" y="3715595"/>
              <a:ext cx="19491" cy="21072"/>
            </a:xfrm>
            <a:custGeom>
              <a:rect b="b" l="l" r="r" t="t"/>
              <a:pathLst>
                <a:path extrusionOk="0" h="16" w="16">
                  <a:moveTo>
                    <a:pt x="12" y="14"/>
                  </a:moveTo>
                  <a:cubicBezTo>
                    <a:pt x="9" y="16"/>
                    <a:pt x="5" y="16"/>
                    <a:pt x="2" y="13"/>
                  </a:cubicBezTo>
                  <a:cubicBezTo>
                    <a:pt x="0" y="10"/>
                    <a:pt x="0" y="5"/>
                    <a:pt x="3" y="3"/>
                  </a:cubicBezTo>
                  <a:cubicBezTo>
                    <a:pt x="6" y="0"/>
                    <a:pt x="10" y="0"/>
                    <a:pt x="13" y="3"/>
                  </a:cubicBezTo>
                  <a:cubicBezTo>
                    <a:pt x="16" y="6"/>
                    <a:pt x="15" y="11"/>
                    <a:pt x="12" y="14"/>
                  </a:cubicBezTo>
                  <a:close/>
                </a:path>
              </a:pathLst>
            </a:custGeom>
            <a:solidFill>
              <a:srgbClr val="0C2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3787517" y="3433422"/>
              <a:ext cx="432178" cy="301413"/>
            </a:xfrm>
            <a:custGeom>
              <a:rect b="b" l="l" r="r" t="t"/>
              <a:pathLst>
                <a:path extrusionOk="0" h="232" w="359">
                  <a:moveTo>
                    <a:pt x="0" y="178"/>
                  </a:moveTo>
                  <a:cubicBezTo>
                    <a:pt x="30" y="209"/>
                    <a:pt x="102" y="156"/>
                    <a:pt x="167" y="117"/>
                  </a:cubicBezTo>
                  <a:cubicBezTo>
                    <a:pt x="232" y="79"/>
                    <a:pt x="359" y="37"/>
                    <a:pt x="337" y="8"/>
                  </a:cubicBezTo>
                  <a:cubicBezTo>
                    <a:pt x="331" y="0"/>
                    <a:pt x="340" y="13"/>
                    <a:pt x="353" y="37"/>
                  </a:cubicBezTo>
                  <a:cubicBezTo>
                    <a:pt x="250" y="89"/>
                    <a:pt x="108" y="178"/>
                    <a:pt x="37" y="232"/>
                  </a:cubicBezTo>
                  <a:cubicBezTo>
                    <a:pt x="22" y="214"/>
                    <a:pt x="9" y="195"/>
                    <a:pt x="0" y="178"/>
                  </a:cubicBezTo>
                  <a:close/>
                </a:path>
              </a:pathLst>
            </a:custGeom>
            <a:solidFill>
              <a:srgbClr val="BC90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3802771" y="2618052"/>
              <a:ext cx="214394" cy="205217"/>
            </a:xfrm>
            <a:custGeom>
              <a:rect b="b" l="l" r="r" t="t"/>
              <a:pathLst>
                <a:path extrusionOk="0" h="158" w="178">
                  <a:moveTo>
                    <a:pt x="27" y="6"/>
                  </a:moveTo>
                  <a:cubicBezTo>
                    <a:pt x="0" y="27"/>
                    <a:pt x="30" y="103"/>
                    <a:pt x="75" y="130"/>
                  </a:cubicBezTo>
                  <a:cubicBezTo>
                    <a:pt x="119" y="158"/>
                    <a:pt x="178" y="149"/>
                    <a:pt x="147" y="108"/>
                  </a:cubicBezTo>
                  <a:cubicBezTo>
                    <a:pt x="115" y="67"/>
                    <a:pt x="43" y="0"/>
                    <a:pt x="27" y="6"/>
                  </a:cubicBezTo>
                  <a:close/>
                </a:path>
              </a:pathLst>
            </a:custGeom>
            <a:solidFill>
              <a:srgbClr val="C89E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 name="Google Shape;523;p12"/>
          <p:cNvGrpSpPr/>
          <p:nvPr/>
        </p:nvGrpSpPr>
        <p:grpSpPr>
          <a:xfrm>
            <a:off x="4930443" y="1337208"/>
            <a:ext cx="4213464" cy="2913569"/>
            <a:chOff x="6672064" y="1843314"/>
            <a:chExt cx="4328160" cy="4167600"/>
          </a:xfrm>
        </p:grpSpPr>
        <p:sp>
          <p:nvSpPr>
            <p:cNvPr id="524" name="Google Shape;524;p12"/>
            <p:cNvSpPr/>
            <p:nvPr/>
          </p:nvSpPr>
          <p:spPr>
            <a:xfrm>
              <a:off x="8024231" y="5041845"/>
              <a:ext cx="2657700" cy="524100"/>
            </a:xfrm>
            <a:prstGeom prst="rect">
              <a:avLst/>
            </a:prstGeom>
            <a:noFill/>
            <a:ln>
              <a:noFill/>
            </a:ln>
          </p:spPr>
          <p:txBody>
            <a:bodyPr anchorCtr="0" anchor="t" bIns="45700" lIns="91400" spcFirstLastPara="1" rIns="91400" wrap="square" tIns="45700">
              <a:noAutofit/>
            </a:bodyPr>
            <a:lstStyle/>
            <a:p>
              <a:pPr indent="0" lvl="0" marL="0" marR="0" rtl="0" algn="l">
                <a:lnSpc>
                  <a:spcPct val="120000"/>
                </a:lnSpc>
                <a:spcBef>
                  <a:spcPts val="0"/>
                </a:spcBef>
                <a:spcAft>
                  <a:spcPts val="0"/>
                </a:spcAft>
                <a:buClr>
                  <a:srgbClr val="000000"/>
                </a:buClr>
                <a:buSzPts val="1400"/>
                <a:buFont typeface="Arial"/>
                <a:buNone/>
              </a:pPr>
              <a:r>
                <a:rPr b="1" i="0" lang="en" sz="1400" u="none" cap="none" strike="noStrike">
                  <a:solidFill>
                    <a:srgbClr val="252A22"/>
                  </a:solidFill>
                  <a:latin typeface="Montserrat"/>
                  <a:ea typeface="Montserrat"/>
                  <a:cs typeface="Montserrat"/>
                  <a:sym typeface="Montserrat"/>
                </a:rPr>
                <a:t>Results</a:t>
              </a:r>
              <a:endParaRPr b="0" i="0" sz="1400" u="none" cap="none" strike="noStrike">
                <a:solidFill>
                  <a:srgbClr val="252A22"/>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Go / no go  on further development</a:t>
              </a:r>
              <a:endParaRPr b="0" i="0" sz="1400" u="none" cap="none" strike="noStrike">
                <a:solidFill>
                  <a:srgbClr val="252A22"/>
                </a:solidFill>
                <a:latin typeface="Montserrat"/>
                <a:ea typeface="Montserrat"/>
                <a:cs typeface="Montserrat"/>
                <a:sym typeface="Montserrat"/>
              </a:endParaRPr>
            </a:p>
          </p:txBody>
        </p:sp>
        <p:sp>
          <p:nvSpPr>
            <p:cNvPr id="525" name="Google Shape;525;p12"/>
            <p:cNvSpPr/>
            <p:nvPr/>
          </p:nvSpPr>
          <p:spPr>
            <a:xfrm>
              <a:off x="8089044" y="2188088"/>
              <a:ext cx="2592900" cy="3927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52A22"/>
                  </a:solidFill>
                  <a:latin typeface="Montserrat"/>
                  <a:ea typeface="Montserrat"/>
                  <a:cs typeface="Montserrat"/>
                  <a:sym typeface="Montserrat"/>
                </a:rPr>
                <a:t>Challenge </a:t>
              </a:r>
              <a:endParaRPr b="0" i="0" sz="1400" u="none" cap="none" strike="noStrike">
                <a:solidFill>
                  <a:srgbClr val="252A22"/>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Specific problem </a:t>
              </a:r>
              <a:endParaRPr b="0" i="0" sz="1400" u="none" cap="none" strike="noStrike">
                <a:solidFill>
                  <a:srgbClr val="252A22"/>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Gap in industry </a:t>
              </a:r>
              <a:endParaRPr b="0" i="0" sz="1400" u="none" cap="none" strike="noStrike">
                <a:solidFill>
                  <a:srgbClr val="252A22"/>
                </a:solidFill>
                <a:latin typeface="Montserrat"/>
                <a:ea typeface="Montserrat"/>
                <a:cs typeface="Montserrat"/>
                <a:sym typeface="Montserrat"/>
              </a:endParaRPr>
            </a:p>
          </p:txBody>
        </p:sp>
        <p:sp>
          <p:nvSpPr>
            <p:cNvPr id="526" name="Google Shape;526;p12"/>
            <p:cNvSpPr/>
            <p:nvPr/>
          </p:nvSpPr>
          <p:spPr>
            <a:xfrm>
              <a:off x="7595276" y="3848431"/>
              <a:ext cx="172800" cy="151200"/>
            </a:xfrm>
            <a:custGeom>
              <a:rect b="b" l="l" r="r" t="t"/>
              <a:pathLst>
                <a:path extrusionOk="0" h="120000" w="12000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7" name="Google Shape;527;p12"/>
            <p:cNvCxnSpPr/>
            <p:nvPr/>
          </p:nvCxnSpPr>
          <p:spPr>
            <a:xfrm>
              <a:off x="6672064" y="1843314"/>
              <a:ext cx="0" cy="4167600"/>
            </a:xfrm>
            <a:prstGeom prst="straightConnector1">
              <a:avLst/>
            </a:prstGeom>
            <a:noFill/>
            <a:ln cap="flat" cmpd="sng" w="9525">
              <a:solidFill>
                <a:srgbClr val="CCCCCC"/>
              </a:solidFill>
              <a:prstDash val="solid"/>
              <a:round/>
              <a:headEnd len="sm" w="sm" type="none"/>
              <a:tailEnd len="sm" w="sm" type="none"/>
            </a:ln>
          </p:spPr>
        </p:cxnSp>
        <p:sp>
          <p:nvSpPr>
            <p:cNvPr id="528" name="Google Shape;528;p12"/>
            <p:cNvSpPr/>
            <p:nvPr/>
          </p:nvSpPr>
          <p:spPr>
            <a:xfrm>
              <a:off x="8024224" y="3496288"/>
              <a:ext cx="2976000" cy="1219800"/>
            </a:xfrm>
            <a:prstGeom prst="rect">
              <a:avLst/>
            </a:prstGeom>
            <a:noFill/>
            <a:ln>
              <a:noFill/>
            </a:ln>
          </p:spPr>
          <p:txBody>
            <a:bodyPr anchorCtr="0" anchor="t" bIns="45700" lIns="91400" spcFirstLastPara="1" rIns="91400" wrap="square" tIns="45700">
              <a:noAutofit/>
            </a:bodyPr>
            <a:lstStyle/>
            <a:p>
              <a:pPr indent="0" lvl="0" marL="0" marR="0" rtl="0" algn="l">
                <a:lnSpc>
                  <a:spcPct val="120000"/>
                </a:lnSpc>
                <a:spcBef>
                  <a:spcPts val="0"/>
                </a:spcBef>
                <a:spcAft>
                  <a:spcPts val="0"/>
                </a:spcAft>
                <a:buClr>
                  <a:srgbClr val="000000"/>
                </a:buClr>
                <a:buSzPts val="1400"/>
                <a:buFont typeface="Arial"/>
                <a:buNone/>
              </a:pPr>
              <a:r>
                <a:rPr b="1" i="0" lang="en" sz="1400" u="none" cap="none" strike="noStrike">
                  <a:solidFill>
                    <a:srgbClr val="252A22"/>
                  </a:solidFill>
                  <a:latin typeface="Montserrat"/>
                  <a:ea typeface="Montserrat"/>
                  <a:cs typeface="Montserrat"/>
                  <a:sym typeface="Montserrat"/>
                </a:rPr>
                <a:t>Environment = ISAIC</a:t>
              </a:r>
              <a:endParaRPr b="1" i="0" sz="1400" u="none" cap="none" strike="noStrike">
                <a:solidFill>
                  <a:srgbClr val="252A22"/>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Faster, little $ to test</a:t>
              </a:r>
              <a:endParaRPr b="0" i="0" sz="1400" u="none" cap="none" strike="noStrike">
                <a:solidFill>
                  <a:srgbClr val="252A22"/>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Limited duration</a:t>
              </a:r>
              <a:endParaRPr b="0" i="0" sz="1400" u="none" cap="none" strike="noStrike">
                <a:solidFill>
                  <a:srgbClr val="252A22"/>
                </a:solidFill>
                <a:latin typeface="Montserrat"/>
                <a:ea typeface="Montserrat"/>
                <a:cs typeface="Montserrat"/>
                <a:sym typeface="Montserra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3"/>
          <p:cNvSpPr/>
          <p:nvPr/>
        </p:nvSpPr>
        <p:spPr>
          <a:xfrm>
            <a:off x="1201388" y="1814825"/>
            <a:ext cx="1735200" cy="19695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3"/>
          <p:cNvSpPr/>
          <p:nvPr/>
        </p:nvSpPr>
        <p:spPr>
          <a:xfrm>
            <a:off x="3677151" y="1864875"/>
            <a:ext cx="1895400" cy="19194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3"/>
          <p:cNvSpPr/>
          <p:nvPr/>
        </p:nvSpPr>
        <p:spPr>
          <a:xfrm>
            <a:off x="6207400" y="1814825"/>
            <a:ext cx="1735200" cy="19695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3"/>
          <p:cNvSpPr txBox="1"/>
          <p:nvPr>
            <p:ph type="title"/>
          </p:nvPr>
        </p:nvSpPr>
        <p:spPr>
          <a:xfrm>
            <a:off x="380575" y="533500"/>
            <a:ext cx="87633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t>Client Use Cases: Industry-changing AI Products / Solutions </a:t>
            </a:r>
            <a:endParaRPr sz="2200"/>
          </a:p>
        </p:txBody>
      </p:sp>
      <p:pic>
        <p:nvPicPr>
          <p:cNvPr id="537" name="Google Shape;537;p13"/>
          <p:cNvPicPr preferRelativeResize="0"/>
          <p:nvPr/>
        </p:nvPicPr>
        <p:blipFill rotWithShape="1">
          <a:blip r:embed="rId3">
            <a:alphaModFix/>
          </a:blip>
          <a:srcRect b="0" l="0" r="0" t="0"/>
          <a:stretch/>
        </p:blipFill>
        <p:spPr>
          <a:xfrm>
            <a:off x="6354546" y="2611341"/>
            <a:ext cx="1467339" cy="498250"/>
          </a:xfrm>
          <a:prstGeom prst="rect">
            <a:avLst/>
          </a:prstGeom>
          <a:noFill/>
          <a:ln>
            <a:noFill/>
          </a:ln>
        </p:spPr>
      </p:pic>
      <p:pic>
        <p:nvPicPr>
          <p:cNvPr id="538" name="Google Shape;538;p13"/>
          <p:cNvPicPr preferRelativeResize="0"/>
          <p:nvPr/>
        </p:nvPicPr>
        <p:blipFill rotWithShape="1">
          <a:blip r:embed="rId4">
            <a:alphaModFix/>
          </a:blip>
          <a:srcRect b="0" l="0" r="0" t="0"/>
          <a:stretch/>
        </p:blipFill>
        <p:spPr>
          <a:xfrm>
            <a:off x="3726304" y="2618728"/>
            <a:ext cx="1797094" cy="411694"/>
          </a:xfrm>
          <a:prstGeom prst="rect">
            <a:avLst/>
          </a:prstGeom>
          <a:noFill/>
          <a:ln>
            <a:noFill/>
          </a:ln>
        </p:spPr>
      </p:pic>
      <p:pic>
        <p:nvPicPr>
          <p:cNvPr id="539" name="Google Shape;539;p13"/>
          <p:cNvPicPr preferRelativeResize="0"/>
          <p:nvPr/>
        </p:nvPicPr>
        <p:blipFill rotWithShape="1">
          <a:blip r:embed="rId5">
            <a:alphaModFix/>
          </a:blip>
          <a:srcRect b="0" l="0" r="0" t="0"/>
          <a:stretch/>
        </p:blipFill>
        <p:spPr>
          <a:xfrm>
            <a:off x="1223100" y="2639000"/>
            <a:ext cx="1553681" cy="411700"/>
          </a:xfrm>
          <a:prstGeom prst="rect">
            <a:avLst/>
          </a:prstGeom>
          <a:noFill/>
          <a:ln>
            <a:noFill/>
          </a:ln>
        </p:spPr>
      </p:pic>
      <p:sp>
        <p:nvSpPr>
          <p:cNvPr id="540" name="Google Shape;540;p13"/>
          <p:cNvSpPr txBox="1"/>
          <p:nvPr/>
        </p:nvSpPr>
        <p:spPr>
          <a:xfrm>
            <a:off x="1410850" y="3136900"/>
            <a:ext cx="1310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Agriculture</a:t>
            </a:r>
            <a:endParaRPr b="0" i="0" sz="1400" u="none" cap="none" strike="noStrike">
              <a:solidFill>
                <a:srgbClr val="000000"/>
              </a:solidFill>
              <a:latin typeface="Montserrat"/>
              <a:ea typeface="Montserrat"/>
              <a:cs typeface="Montserrat"/>
              <a:sym typeface="Montserrat"/>
            </a:endParaRPr>
          </a:p>
        </p:txBody>
      </p:sp>
      <p:sp>
        <p:nvSpPr>
          <p:cNvPr id="541" name="Google Shape;541;p13"/>
          <p:cNvSpPr txBox="1"/>
          <p:nvPr/>
        </p:nvSpPr>
        <p:spPr>
          <a:xfrm>
            <a:off x="3933853" y="3136900"/>
            <a:ext cx="1392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Pharma</a:t>
            </a:r>
            <a:endParaRPr b="0" i="0" sz="1400" u="none" cap="none" strike="noStrike">
              <a:solidFill>
                <a:srgbClr val="000000"/>
              </a:solidFill>
              <a:latin typeface="Montserrat"/>
              <a:ea typeface="Montserrat"/>
              <a:cs typeface="Montserrat"/>
              <a:sym typeface="Montserrat"/>
            </a:endParaRPr>
          </a:p>
        </p:txBody>
      </p:sp>
      <p:sp>
        <p:nvSpPr>
          <p:cNvPr id="542" name="Google Shape;542;p13"/>
          <p:cNvSpPr txBox="1"/>
          <p:nvPr/>
        </p:nvSpPr>
        <p:spPr>
          <a:xfrm>
            <a:off x="6372253" y="3136900"/>
            <a:ext cx="1392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Industrial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daafbcb24f_0_1"/>
          <p:cNvSpPr/>
          <p:nvPr/>
        </p:nvSpPr>
        <p:spPr>
          <a:xfrm>
            <a:off x="1201388" y="1814825"/>
            <a:ext cx="1735200" cy="19695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daafbcb24f_0_1"/>
          <p:cNvSpPr/>
          <p:nvPr/>
        </p:nvSpPr>
        <p:spPr>
          <a:xfrm>
            <a:off x="6388801" y="1914800"/>
            <a:ext cx="1895400" cy="19194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CDAs, NDAs and confidential clients</a:t>
            </a:r>
            <a:endParaRPr b="0" i="0" sz="1400" u="none" cap="none" strike="noStrike">
              <a:solidFill>
                <a:srgbClr val="000000"/>
              </a:solidFill>
              <a:latin typeface="Arial"/>
              <a:ea typeface="Arial"/>
              <a:cs typeface="Arial"/>
              <a:sym typeface="Arial"/>
            </a:endParaRPr>
          </a:p>
        </p:txBody>
      </p:sp>
      <p:sp>
        <p:nvSpPr>
          <p:cNvPr id="549" name="Google Shape;549;gdaafbcb24f_0_1"/>
          <p:cNvSpPr/>
          <p:nvPr/>
        </p:nvSpPr>
        <p:spPr>
          <a:xfrm>
            <a:off x="3348150" y="1215800"/>
            <a:ext cx="2795100" cy="36987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“For Alberta, ISAIC is a mechanism to create </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access to (health) data</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facilitated use of real data in (university) classes</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shared infrastructure and sandboxing; instead of every researcher having to build a lab or SME go on premise, a scalable, performance laboratory is available [though ISAIC]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This lowers the threshold for SMEs getting in the game</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p:txBody>
      </p:sp>
      <p:sp>
        <p:nvSpPr>
          <p:cNvPr id="550" name="Google Shape;550;gdaafbcb24f_0_1"/>
          <p:cNvSpPr txBox="1"/>
          <p:nvPr>
            <p:ph type="title"/>
          </p:nvPr>
        </p:nvSpPr>
        <p:spPr>
          <a:xfrm>
            <a:off x="380575" y="533500"/>
            <a:ext cx="87633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t>Client Use Cases: Data Related</a:t>
            </a:r>
            <a:endParaRPr sz="2200">
              <a:solidFill>
                <a:srgbClr val="FF0000"/>
              </a:solidFill>
            </a:endParaRPr>
          </a:p>
        </p:txBody>
      </p:sp>
      <p:pic>
        <p:nvPicPr>
          <p:cNvPr id="551" name="Google Shape;551;gdaafbcb24f_0_1"/>
          <p:cNvPicPr preferRelativeResize="0"/>
          <p:nvPr/>
        </p:nvPicPr>
        <p:blipFill rotWithShape="1">
          <a:blip r:embed="rId3">
            <a:alphaModFix/>
          </a:blip>
          <a:srcRect b="0" l="0" r="0" t="0"/>
          <a:stretch/>
        </p:blipFill>
        <p:spPr>
          <a:xfrm>
            <a:off x="1298975" y="2571750"/>
            <a:ext cx="1540037" cy="400050"/>
          </a:xfrm>
          <a:prstGeom prst="rect">
            <a:avLst/>
          </a:prstGeom>
          <a:noFill/>
          <a:ln>
            <a:noFill/>
          </a:ln>
        </p:spPr>
      </p:pic>
      <p:pic>
        <p:nvPicPr>
          <p:cNvPr id="552" name="Google Shape;552;gdaafbcb24f_0_1"/>
          <p:cNvPicPr preferRelativeResize="0"/>
          <p:nvPr/>
        </p:nvPicPr>
        <p:blipFill rotWithShape="1">
          <a:blip r:embed="rId4">
            <a:alphaModFix/>
          </a:blip>
          <a:srcRect b="0" l="0" r="0" t="0"/>
          <a:stretch/>
        </p:blipFill>
        <p:spPr>
          <a:xfrm>
            <a:off x="4156944" y="4319734"/>
            <a:ext cx="1150196" cy="5284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daafbcb24f_0_9"/>
          <p:cNvSpPr txBox="1"/>
          <p:nvPr>
            <p:ph type="title"/>
          </p:nvPr>
        </p:nvSpPr>
        <p:spPr>
          <a:xfrm>
            <a:off x="396575" y="551200"/>
            <a:ext cx="86157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t>Other Clients &amp; Use Cases: </a:t>
            </a:r>
            <a:endParaRPr sz="2200"/>
          </a:p>
        </p:txBody>
      </p:sp>
      <p:pic>
        <p:nvPicPr>
          <p:cNvPr id="558" name="Google Shape;558;gdaafbcb24f_0_9"/>
          <p:cNvPicPr preferRelativeResize="0"/>
          <p:nvPr/>
        </p:nvPicPr>
        <p:blipFill rotWithShape="1">
          <a:blip r:embed="rId3">
            <a:alphaModFix/>
          </a:blip>
          <a:srcRect b="0" l="0" r="0" t="0"/>
          <a:stretch/>
        </p:blipFill>
        <p:spPr>
          <a:xfrm>
            <a:off x="1037725" y="1564705"/>
            <a:ext cx="475236" cy="600573"/>
          </a:xfrm>
          <a:prstGeom prst="rect">
            <a:avLst/>
          </a:prstGeom>
          <a:noFill/>
          <a:ln>
            <a:noFill/>
          </a:ln>
        </p:spPr>
      </p:pic>
      <p:pic>
        <p:nvPicPr>
          <p:cNvPr id="559" name="Google Shape;559;gdaafbcb24f_0_9"/>
          <p:cNvPicPr preferRelativeResize="0"/>
          <p:nvPr/>
        </p:nvPicPr>
        <p:blipFill rotWithShape="1">
          <a:blip r:embed="rId4">
            <a:alphaModFix/>
          </a:blip>
          <a:srcRect b="0" l="0" r="0" t="0"/>
          <a:stretch/>
        </p:blipFill>
        <p:spPr>
          <a:xfrm>
            <a:off x="979400" y="2510109"/>
            <a:ext cx="591898" cy="649011"/>
          </a:xfrm>
          <a:prstGeom prst="rect">
            <a:avLst/>
          </a:prstGeom>
          <a:noFill/>
          <a:ln>
            <a:noFill/>
          </a:ln>
        </p:spPr>
      </p:pic>
      <p:pic>
        <p:nvPicPr>
          <p:cNvPr id="560" name="Google Shape;560;gdaafbcb24f_0_9"/>
          <p:cNvPicPr preferRelativeResize="0"/>
          <p:nvPr/>
        </p:nvPicPr>
        <p:blipFill rotWithShape="1">
          <a:blip r:embed="rId5">
            <a:alphaModFix/>
          </a:blip>
          <a:srcRect b="0" l="0" r="0" t="0"/>
          <a:stretch/>
        </p:blipFill>
        <p:spPr>
          <a:xfrm>
            <a:off x="1091634" y="3696150"/>
            <a:ext cx="590324" cy="590324"/>
          </a:xfrm>
          <a:prstGeom prst="rect">
            <a:avLst/>
          </a:prstGeom>
          <a:noFill/>
          <a:ln>
            <a:noFill/>
          </a:ln>
        </p:spPr>
      </p:pic>
      <p:grpSp>
        <p:nvGrpSpPr>
          <p:cNvPr id="561" name="Google Shape;561;gdaafbcb24f_0_9"/>
          <p:cNvGrpSpPr/>
          <p:nvPr/>
        </p:nvGrpSpPr>
        <p:grpSpPr>
          <a:xfrm>
            <a:off x="573536" y="1296697"/>
            <a:ext cx="5479406" cy="2913569"/>
            <a:chOff x="6672064" y="1843314"/>
            <a:chExt cx="4587965" cy="4167600"/>
          </a:xfrm>
        </p:grpSpPr>
        <p:sp>
          <p:nvSpPr>
            <p:cNvPr id="562" name="Google Shape;562;gdaafbcb24f_0_9"/>
            <p:cNvSpPr/>
            <p:nvPr/>
          </p:nvSpPr>
          <p:spPr>
            <a:xfrm>
              <a:off x="8024229" y="5041843"/>
              <a:ext cx="3235800" cy="524100"/>
            </a:xfrm>
            <a:prstGeom prst="rect">
              <a:avLst/>
            </a:prstGeom>
            <a:noFill/>
            <a:ln>
              <a:noFill/>
            </a:ln>
          </p:spPr>
          <p:txBody>
            <a:bodyPr anchorCtr="0" anchor="t" bIns="45700" lIns="91400" spcFirstLastPara="1" rIns="91400" wrap="square" tIns="45700">
              <a:noAutofit/>
            </a:bodyPr>
            <a:lstStyle/>
            <a:p>
              <a:pPr indent="0" lvl="0" marL="0" marR="0" rtl="0" algn="l">
                <a:lnSpc>
                  <a:spcPct val="120000"/>
                </a:lnSpc>
                <a:spcBef>
                  <a:spcPts val="0"/>
                </a:spcBef>
                <a:spcAft>
                  <a:spcPts val="0"/>
                </a:spcAft>
                <a:buClr>
                  <a:srgbClr val="000000"/>
                </a:buClr>
                <a:buSzPts val="1400"/>
                <a:buFont typeface="Arial"/>
                <a:buNone/>
              </a:pPr>
              <a:r>
                <a:rPr b="1" i="0" lang="en" sz="1400" u="none" cap="none" strike="noStrike">
                  <a:solidFill>
                    <a:srgbClr val="252A22"/>
                  </a:solidFill>
                  <a:latin typeface="Montserrat"/>
                  <a:ea typeface="Montserrat"/>
                  <a:cs typeface="Montserrat"/>
                  <a:sym typeface="Montserrat"/>
                </a:rPr>
                <a:t>Associations, Collaborations</a:t>
              </a:r>
              <a:endParaRPr b="0" i="0" sz="1400" u="none" cap="none" strike="noStrike">
                <a:solidFill>
                  <a:srgbClr val="252A22"/>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Industry cos collaborating with data</a:t>
              </a:r>
              <a:endParaRPr b="0" i="0" sz="1400" u="none" cap="none" strike="noStrike">
                <a:solidFill>
                  <a:srgbClr val="252A22"/>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Applied whole industry problems</a:t>
              </a:r>
              <a:endParaRPr b="0" i="0" sz="1400" u="none" cap="none" strike="noStrike">
                <a:solidFill>
                  <a:srgbClr val="252A22"/>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SMEs working with researchers</a:t>
              </a:r>
              <a:endParaRPr b="0" i="0" sz="1400" u="none" cap="none" strike="noStrike">
                <a:solidFill>
                  <a:srgbClr val="252A22"/>
                </a:solidFill>
                <a:latin typeface="Montserrat"/>
                <a:ea typeface="Montserrat"/>
                <a:cs typeface="Montserrat"/>
                <a:sym typeface="Montserrat"/>
              </a:endParaRPr>
            </a:p>
          </p:txBody>
        </p:sp>
        <p:sp>
          <p:nvSpPr>
            <p:cNvPr id="563" name="Google Shape;563;gdaafbcb24f_0_9"/>
            <p:cNvSpPr/>
            <p:nvPr/>
          </p:nvSpPr>
          <p:spPr>
            <a:xfrm>
              <a:off x="8025244" y="2188103"/>
              <a:ext cx="2976000" cy="3927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52A22"/>
                  </a:solidFill>
                  <a:latin typeface="Montserrat"/>
                  <a:ea typeface="Montserrat"/>
                  <a:cs typeface="Montserrat"/>
                  <a:sym typeface="Montserrat"/>
                </a:rPr>
                <a:t>Enterprising Researchers</a:t>
              </a:r>
              <a:endParaRPr b="0" i="0" sz="1400" u="none" cap="none" strike="noStrike">
                <a:solidFill>
                  <a:srgbClr val="252A22"/>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Applied problem</a:t>
              </a:r>
              <a:endParaRPr b="0" i="0" sz="1400" u="none" cap="none" strike="noStrike">
                <a:solidFill>
                  <a:srgbClr val="252A22"/>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Novel solution</a:t>
              </a:r>
              <a:endParaRPr b="0" i="0" sz="1400" u="none" cap="none" strike="noStrike">
                <a:solidFill>
                  <a:srgbClr val="252A22"/>
                </a:solidFill>
                <a:latin typeface="Montserrat"/>
                <a:ea typeface="Montserrat"/>
                <a:cs typeface="Montserrat"/>
                <a:sym typeface="Montserrat"/>
              </a:endParaRPr>
            </a:p>
          </p:txBody>
        </p:sp>
        <p:sp>
          <p:nvSpPr>
            <p:cNvPr id="564" name="Google Shape;564;gdaafbcb24f_0_9"/>
            <p:cNvSpPr/>
            <p:nvPr/>
          </p:nvSpPr>
          <p:spPr>
            <a:xfrm>
              <a:off x="7595276" y="3848431"/>
              <a:ext cx="172800" cy="151200"/>
            </a:xfrm>
            <a:custGeom>
              <a:rect b="b" l="l" r="r" t="t"/>
              <a:pathLst>
                <a:path extrusionOk="0" h="120000" w="12000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5" name="Google Shape;565;gdaafbcb24f_0_9"/>
            <p:cNvCxnSpPr/>
            <p:nvPr/>
          </p:nvCxnSpPr>
          <p:spPr>
            <a:xfrm>
              <a:off x="6672064" y="1843314"/>
              <a:ext cx="0" cy="4167600"/>
            </a:xfrm>
            <a:prstGeom prst="straightConnector1">
              <a:avLst/>
            </a:prstGeom>
            <a:noFill/>
            <a:ln cap="flat" cmpd="sng" w="9525">
              <a:solidFill>
                <a:srgbClr val="CCCCCC"/>
              </a:solidFill>
              <a:prstDash val="solid"/>
              <a:round/>
              <a:headEnd len="sm" w="sm" type="none"/>
              <a:tailEnd len="sm" w="sm" type="none"/>
            </a:ln>
          </p:spPr>
        </p:cxnSp>
        <p:sp>
          <p:nvSpPr>
            <p:cNvPr id="566" name="Google Shape;566;gdaafbcb24f_0_9"/>
            <p:cNvSpPr/>
            <p:nvPr/>
          </p:nvSpPr>
          <p:spPr>
            <a:xfrm>
              <a:off x="8024224" y="3496288"/>
              <a:ext cx="2976000" cy="1219800"/>
            </a:xfrm>
            <a:prstGeom prst="rect">
              <a:avLst/>
            </a:prstGeom>
            <a:noFill/>
            <a:ln>
              <a:noFill/>
            </a:ln>
          </p:spPr>
          <p:txBody>
            <a:bodyPr anchorCtr="0" anchor="t" bIns="45700" lIns="91400" spcFirstLastPara="1" rIns="91400" wrap="square" tIns="45700">
              <a:noAutofit/>
            </a:bodyPr>
            <a:lstStyle/>
            <a:p>
              <a:pPr indent="0" lvl="0" marL="0" marR="0" rtl="0" algn="l">
                <a:lnSpc>
                  <a:spcPct val="120000"/>
                </a:lnSpc>
                <a:spcBef>
                  <a:spcPts val="0"/>
                </a:spcBef>
                <a:spcAft>
                  <a:spcPts val="0"/>
                </a:spcAft>
                <a:buClr>
                  <a:srgbClr val="000000"/>
                </a:buClr>
                <a:buSzPts val="1400"/>
                <a:buFont typeface="Arial"/>
                <a:buNone/>
              </a:pPr>
              <a:r>
                <a:rPr b="1" i="0" lang="en" sz="1400" u="none" cap="none" strike="noStrike">
                  <a:solidFill>
                    <a:srgbClr val="252A22"/>
                  </a:solidFill>
                  <a:latin typeface="Montserrat"/>
                  <a:ea typeface="Montserrat"/>
                  <a:cs typeface="Montserrat"/>
                  <a:sym typeface="Montserrat"/>
                </a:rPr>
                <a:t>AI Instructor</a:t>
              </a:r>
              <a:endParaRPr b="1" i="0" sz="1400" u="none" cap="none" strike="noStrike">
                <a:solidFill>
                  <a:srgbClr val="252A22"/>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Limited resources</a:t>
              </a:r>
              <a:endParaRPr b="0" i="0" sz="1400" u="none" cap="none" strike="noStrike">
                <a:solidFill>
                  <a:srgbClr val="252A22"/>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252A22"/>
                </a:buClr>
                <a:buSzPts val="1400"/>
                <a:buFont typeface="Montserrat"/>
                <a:buChar char="●"/>
              </a:pPr>
              <a:r>
                <a:rPr b="0" i="0" lang="en" sz="1400" u="none" cap="none" strike="noStrike">
                  <a:solidFill>
                    <a:srgbClr val="252A22"/>
                  </a:solidFill>
                  <a:latin typeface="Montserrat"/>
                  <a:ea typeface="Montserrat"/>
                  <a:cs typeface="Montserrat"/>
                  <a:sym typeface="Montserrat"/>
                </a:rPr>
                <a:t>Access to real data, cos</a:t>
              </a:r>
              <a:endParaRPr b="0" i="0" sz="1400" u="none" cap="none" strike="noStrike">
                <a:solidFill>
                  <a:srgbClr val="252A22"/>
                </a:solidFill>
                <a:latin typeface="Montserrat"/>
                <a:ea typeface="Montserrat"/>
                <a:cs typeface="Montserrat"/>
                <a:sym typeface="Montserrat"/>
              </a:endParaRPr>
            </a:p>
          </p:txBody>
        </p:sp>
      </p:grpSp>
      <p:grpSp>
        <p:nvGrpSpPr>
          <p:cNvPr id="567" name="Google Shape;567;gdaafbcb24f_0_9"/>
          <p:cNvGrpSpPr/>
          <p:nvPr/>
        </p:nvGrpSpPr>
        <p:grpSpPr>
          <a:xfrm>
            <a:off x="6157737" y="1602653"/>
            <a:ext cx="1423800" cy="1423800"/>
            <a:chOff x="3490737" y="1374053"/>
            <a:chExt cx="1423800" cy="1423800"/>
          </a:xfrm>
        </p:grpSpPr>
        <p:sp>
          <p:nvSpPr>
            <p:cNvPr id="568" name="Google Shape;568;gdaafbcb24f_0_9"/>
            <p:cNvSpPr/>
            <p:nvPr/>
          </p:nvSpPr>
          <p:spPr>
            <a:xfrm>
              <a:off x="3490737" y="1374053"/>
              <a:ext cx="1423800" cy="1423800"/>
            </a:xfrm>
            <a:prstGeom prst="ellipse">
              <a:avLst/>
            </a:prstGeom>
            <a:solidFill>
              <a:srgbClr val="26C6DA"/>
            </a:solidFill>
            <a:ln>
              <a:noFill/>
            </a:ln>
            <a:effectLst>
              <a:outerShdw blurRad="228600" rotWithShape="0" algn="tl" dir="5400000" dist="508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daafbcb24f_0_9"/>
            <p:cNvSpPr txBox="1"/>
            <p:nvPr/>
          </p:nvSpPr>
          <p:spPr>
            <a:xfrm>
              <a:off x="3718754" y="1613603"/>
              <a:ext cx="967800" cy="944700"/>
            </a:xfrm>
            <a:prstGeom prst="rect">
              <a:avLst/>
            </a:prstGeom>
            <a:solidFill>
              <a:srgbClr val="26C6D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EKG Pjt Calgary</a:t>
              </a:r>
              <a:endParaRPr b="1" i="0" sz="1200" u="none" cap="none" strike="noStrike">
                <a:solidFill>
                  <a:srgbClr val="FFFFFF"/>
                </a:solidFill>
                <a:latin typeface="Roboto"/>
                <a:ea typeface="Roboto"/>
                <a:cs typeface="Roboto"/>
                <a:sym typeface="Roboto"/>
              </a:endParaRPr>
            </a:p>
          </p:txBody>
        </p:sp>
      </p:grpSp>
      <p:grpSp>
        <p:nvGrpSpPr>
          <p:cNvPr id="570" name="Google Shape;570;gdaafbcb24f_0_9"/>
          <p:cNvGrpSpPr/>
          <p:nvPr/>
        </p:nvGrpSpPr>
        <p:grpSpPr>
          <a:xfrm>
            <a:off x="7567218" y="2569219"/>
            <a:ext cx="928887" cy="838191"/>
            <a:chOff x="3490737" y="1374053"/>
            <a:chExt cx="1423800" cy="1423800"/>
          </a:xfrm>
        </p:grpSpPr>
        <p:sp>
          <p:nvSpPr>
            <p:cNvPr id="571" name="Google Shape;571;gdaafbcb24f_0_9"/>
            <p:cNvSpPr/>
            <p:nvPr/>
          </p:nvSpPr>
          <p:spPr>
            <a:xfrm>
              <a:off x="3490737" y="1374053"/>
              <a:ext cx="1423800" cy="1423800"/>
            </a:xfrm>
            <a:prstGeom prst="ellipse">
              <a:avLst/>
            </a:prstGeom>
            <a:solidFill>
              <a:srgbClr val="B1E0E0"/>
            </a:solidFill>
            <a:ln>
              <a:noFill/>
            </a:ln>
            <a:effectLst>
              <a:outerShdw blurRad="228600" rotWithShape="0" algn="tl" dir="5400000" dist="508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daafbcb24f_0_9"/>
            <p:cNvSpPr txBox="1"/>
            <p:nvPr/>
          </p:nvSpPr>
          <p:spPr>
            <a:xfrm>
              <a:off x="3718754" y="1613603"/>
              <a:ext cx="967800" cy="944700"/>
            </a:xfrm>
            <a:prstGeom prst="rect">
              <a:avLst/>
            </a:prstGeom>
            <a:solidFill>
              <a:srgbClr val="B1E0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Naiad Lab</a:t>
              </a:r>
              <a:endParaRPr b="1" i="0" sz="1200" u="none" cap="none" strike="noStrike">
                <a:solidFill>
                  <a:srgbClr val="FFFFFF"/>
                </a:solidFill>
                <a:latin typeface="Roboto"/>
                <a:ea typeface="Roboto"/>
                <a:cs typeface="Roboto"/>
                <a:sym typeface="Roboto"/>
              </a:endParaRPr>
            </a:p>
          </p:txBody>
        </p:sp>
      </p:grpSp>
      <p:pic>
        <p:nvPicPr>
          <p:cNvPr id="573" name="Google Shape;573;gdaafbcb24f_0_9"/>
          <p:cNvPicPr preferRelativeResize="0"/>
          <p:nvPr/>
        </p:nvPicPr>
        <p:blipFill rotWithShape="1">
          <a:blip r:embed="rId6">
            <a:alphaModFix/>
          </a:blip>
          <a:srcRect b="0" l="0" r="0" t="0"/>
          <a:stretch/>
        </p:blipFill>
        <p:spPr>
          <a:xfrm>
            <a:off x="6720637" y="3603292"/>
            <a:ext cx="1860055" cy="649025"/>
          </a:xfrm>
          <a:prstGeom prst="rect">
            <a:avLst/>
          </a:prstGeom>
          <a:noFill/>
          <a:ln>
            <a:noFill/>
          </a:ln>
        </p:spPr>
      </p:pic>
      <p:pic>
        <p:nvPicPr>
          <p:cNvPr id="574" name="Google Shape;574;gdaafbcb24f_0_9"/>
          <p:cNvPicPr preferRelativeResize="0"/>
          <p:nvPr/>
        </p:nvPicPr>
        <p:blipFill rotWithShape="1">
          <a:blip r:embed="rId7">
            <a:alphaModFix/>
          </a:blip>
          <a:srcRect b="0" l="0" r="0" t="0"/>
          <a:stretch/>
        </p:blipFill>
        <p:spPr>
          <a:xfrm>
            <a:off x="7256930" y="1025793"/>
            <a:ext cx="1755337" cy="590325"/>
          </a:xfrm>
          <a:prstGeom prst="rect">
            <a:avLst/>
          </a:prstGeom>
          <a:noFill/>
          <a:ln>
            <a:noFill/>
          </a:ln>
        </p:spPr>
      </p:pic>
      <p:pic>
        <p:nvPicPr>
          <p:cNvPr id="575" name="Google Shape;575;gdaafbcb24f_0_9"/>
          <p:cNvPicPr preferRelativeResize="0"/>
          <p:nvPr/>
        </p:nvPicPr>
        <p:blipFill rotWithShape="1">
          <a:blip r:embed="rId8">
            <a:alphaModFix/>
          </a:blip>
          <a:srcRect b="0" l="0" r="0" t="0"/>
          <a:stretch/>
        </p:blipFill>
        <p:spPr>
          <a:xfrm>
            <a:off x="7833881" y="1806875"/>
            <a:ext cx="1113644" cy="358400"/>
          </a:xfrm>
          <a:prstGeom prst="rect">
            <a:avLst/>
          </a:prstGeom>
          <a:noFill/>
          <a:ln>
            <a:noFill/>
          </a:ln>
        </p:spPr>
      </p:pic>
      <p:pic>
        <p:nvPicPr>
          <p:cNvPr id="576" name="Google Shape;576;gdaafbcb24f_0_9"/>
          <p:cNvPicPr preferRelativeResize="0"/>
          <p:nvPr/>
        </p:nvPicPr>
        <p:blipFill rotWithShape="1">
          <a:blip r:embed="rId9">
            <a:alphaModFix/>
          </a:blip>
          <a:srcRect b="0" l="0" r="0" t="0"/>
          <a:stretch/>
        </p:blipFill>
        <p:spPr>
          <a:xfrm>
            <a:off x="7182112" y="4752975"/>
            <a:ext cx="1449162" cy="35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dc3589dced_0_22"/>
          <p:cNvSpPr/>
          <p:nvPr/>
        </p:nvSpPr>
        <p:spPr>
          <a:xfrm>
            <a:off x="1201388" y="1814825"/>
            <a:ext cx="1735200" cy="19695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Applied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(hackathons, connectathons, datathons)</a:t>
            </a:r>
            <a:endParaRPr b="0" i="0" sz="1400" u="none" cap="none" strike="noStrike">
              <a:solidFill>
                <a:srgbClr val="000000"/>
              </a:solidFill>
              <a:latin typeface="Arial"/>
              <a:ea typeface="Arial"/>
              <a:cs typeface="Arial"/>
              <a:sym typeface="Arial"/>
            </a:endParaRPr>
          </a:p>
        </p:txBody>
      </p:sp>
      <p:sp>
        <p:nvSpPr>
          <p:cNvPr id="582" name="Google Shape;582;gdc3589dced_0_22"/>
          <p:cNvSpPr/>
          <p:nvPr/>
        </p:nvSpPr>
        <p:spPr>
          <a:xfrm>
            <a:off x="3677151" y="1864875"/>
            <a:ext cx="1895400" cy="19194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Local AI Related </a:t>
            </a:r>
            <a:r>
              <a:rPr b="0" i="0" lang="en" sz="1400" u="none" cap="none" strike="noStrike">
                <a:solidFill>
                  <a:srgbClr val="000000"/>
                </a:solidFill>
                <a:latin typeface="Arial"/>
                <a:ea typeface="Arial"/>
                <a:cs typeface="Arial"/>
                <a:sym typeface="Arial"/>
              </a:rPr>
              <a:t>(forums, conferences &amp; speaking  opps for and with SMEs)</a:t>
            </a:r>
            <a:endParaRPr b="0" i="0" sz="1400" u="none" cap="none" strike="noStrike">
              <a:solidFill>
                <a:srgbClr val="000000"/>
              </a:solidFill>
              <a:latin typeface="Arial"/>
              <a:ea typeface="Arial"/>
              <a:cs typeface="Arial"/>
              <a:sym typeface="Arial"/>
            </a:endParaRPr>
          </a:p>
        </p:txBody>
      </p:sp>
      <p:sp>
        <p:nvSpPr>
          <p:cNvPr id="583" name="Google Shape;583;gdc3589dced_0_22"/>
          <p:cNvSpPr/>
          <p:nvPr/>
        </p:nvSpPr>
        <p:spPr>
          <a:xfrm>
            <a:off x="6207400" y="1814825"/>
            <a:ext cx="1735200" cy="19695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Sector / Start-Up Focus </a:t>
            </a:r>
            <a:r>
              <a:rPr b="0" i="0" lang="en" sz="1400" u="none" cap="none" strike="noStrike">
                <a:solidFill>
                  <a:srgbClr val="000000"/>
                </a:solidFill>
                <a:latin typeface="Arial"/>
                <a:ea typeface="Arial"/>
                <a:cs typeface="Arial"/>
                <a:sym typeface="Arial"/>
              </a:rPr>
              <a:t>(accelerators, pitches,forums, association events)</a:t>
            </a:r>
            <a:endParaRPr b="0" i="0" sz="1400" u="none" cap="none" strike="noStrike">
              <a:solidFill>
                <a:srgbClr val="000000"/>
              </a:solidFill>
              <a:latin typeface="Arial"/>
              <a:ea typeface="Arial"/>
              <a:cs typeface="Arial"/>
              <a:sym typeface="Arial"/>
            </a:endParaRPr>
          </a:p>
        </p:txBody>
      </p:sp>
      <p:sp>
        <p:nvSpPr>
          <p:cNvPr id="584" name="Google Shape;584;gdc3589dced_0_22"/>
          <p:cNvSpPr txBox="1"/>
          <p:nvPr>
            <p:ph type="title"/>
          </p:nvPr>
        </p:nvSpPr>
        <p:spPr>
          <a:xfrm>
            <a:off x="380575" y="533500"/>
            <a:ext cx="87633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t>Local Events &amp; Activities</a:t>
            </a:r>
            <a:endParaRPr sz="2200">
              <a:solidFill>
                <a:srgbClr val="FF0000"/>
              </a:solidFill>
            </a:endParaRPr>
          </a:p>
        </p:txBody>
      </p:sp>
      <p:pic>
        <p:nvPicPr>
          <p:cNvPr id="585" name="Google Shape;585;gdc3589dced_0_22"/>
          <p:cNvPicPr preferRelativeResize="0"/>
          <p:nvPr/>
        </p:nvPicPr>
        <p:blipFill rotWithShape="1">
          <a:blip r:embed="rId3">
            <a:alphaModFix/>
          </a:blip>
          <a:srcRect b="0" l="0" r="0" t="0"/>
          <a:stretch/>
        </p:blipFill>
        <p:spPr>
          <a:xfrm>
            <a:off x="4274173" y="4422150"/>
            <a:ext cx="1844718" cy="474600"/>
          </a:xfrm>
          <a:prstGeom prst="rect">
            <a:avLst/>
          </a:prstGeom>
          <a:noFill/>
          <a:ln>
            <a:noFill/>
          </a:ln>
        </p:spPr>
      </p:pic>
      <p:pic>
        <p:nvPicPr>
          <p:cNvPr id="586" name="Google Shape;586;gdc3589dced_0_22"/>
          <p:cNvPicPr preferRelativeResize="0"/>
          <p:nvPr/>
        </p:nvPicPr>
        <p:blipFill rotWithShape="1">
          <a:blip r:embed="rId4">
            <a:alphaModFix/>
          </a:blip>
          <a:srcRect b="0" l="0" r="0" t="0"/>
          <a:stretch/>
        </p:blipFill>
        <p:spPr>
          <a:xfrm>
            <a:off x="2233918" y="4438650"/>
            <a:ext cx="1819133" cy="491700"/>
          </a:xfrm>
          <a:prstGeom prst="rect">
            <a:avLst/>
          </a:prstGeom>
          <a:noFill/>
          <a:ln>
            <a:noFill/>
          </a:ln>
        </p:spPr>
      </p:pic>
      <p:pic>
        <p:nvPicPr>
          <p:cNvPr id="587" name="Google Shape;587;gdc3589dced_0_22"/>
          <p:cNvPicPr preferRelativeResize="0"/>
          <p:nvPr/>
        </p:nvPicPr>
        <p:blipFill rotWithShape="1">
          <a:blip r:embed="rId5">
            <a:alphaModFix/>
          </a:blip>
          <a:srcRect b="0" l="0" r="0" t="0"/>
          <a:stretch/>
        </p:blipFill>
        <p:spPr>
          <a:xfrm>
            <a:off x="2279275" y="3944038"/>
            <a:ext cx="4965898" cy="318350"/>
          </a:xfrm>
          <a:prstGeom prst="rect">
            <a:avLst/>
          </a:prstGeom>
          <a:noFill/>
          <a:ln>
            <a:noFill/>
          </a:ln>
        </p:spPr>
      </p:pic>
      <p:pic>
        <p:nvPicPr>
          <p:cNvPr id="588" name="Google Shape;588;gdc3589dced_0_22"/>
          <p:cNvPicPr preferRelativeResize="0"/>
          <p:nvPr/>
        </p:nvPicPr>
        <p:blipFill rotWithShape="1">
          <a:blip r:embed="rId6">
            <a:alphaModFix/>
          </a:blip>
          <a:srcRect b="0" l="0" r="0" t="0"/>
          <a:stretch/>
        </p:blipFill>
        <p:spPr>
          <a:xfrm>
            <a:off x="6403994" y="4345950"/>
            <a:ext cx="732131" cy="719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
          <p:cNvSpPr txBox="1"/>
          <p:nvPr>
            <p:ph idx="1" type="body"/>
          </p:nvPr>
        </p:nvSpPr>
        <p:spPr>
          <a:xfrm>
            <a:off x="1251825" y="1357899"/>
            <a:ext cx="6876300" cy="1325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750"/>
              </a:spcBef>
              <a:spcAft>
                <a:spcPts val="0"/>
              </a:spcAft>
              <a:buSzPts val="2100"/>
              <a:buNone/>
            </a:pPr>
            <a:r>
              <a:rPr b="1" lang="en" sz="1600">
                <a:latin typeface="Montserrat"/>
                <a:ea typeface="Montserrat"/>
                <a:cs typeface="Montserrat"/>
                <a:sym typeface="Montserrat"/>
              </a:rPr>
              <a:t>ISAIC [ai-zey-ihk] </a:t>
            </a:r>
            <a:endParaRPr/>
          </a:p>
          <a:p>
            <a:pPr indent="0" lvl="0" marL="0" rtl="0" algn="l">
              <a:lnSpc>
                <a:spcPct val="120000"/>
              </a:lnSpc>
              <a:spcBef>
                <a:spcPts val="750"/>
              </a:spcBef>
              <a:spcAft>
                <a:spcPts val="0"/>
              </a:spcAft>
              <a:buSzPts val="2100"/>
              <a:buNone/>
            </a:pPr>
            <a:r>
              <a:rPr lang="en"/>
              <a:t>meet the needs of </a:t>
            </a:r>
            <a:r>
              <a:rPr lang="en">
                <a:extLst>
                  <a:ext uri="http://customooxmlschemas.google.com/">
                    <go:slidesCustomData xmlns:go="http://customooxmlschemas.google.com/" textRoundtripDataId="0"/>
                  </a:ext>
                </a:extLst>
              </a:rPr>
              <a:t>small and medium enterprises</a:t>
            </a:r>
            <a:r>
              <a:rPr lang="en"/>
              <a:t> (SMEs) for the infrastructure and know-how that accelerates</a:t>
            </a:r>
            <a:r>
              <a:rPr lang="en">
                <a:solidFill>
                  <a:srgbClr val="252A22"/>
                </a:solidFill>
              </a:rPr>
              <a:t> adoption and commercialization of AI </a:t>
            </a:r>
            <a:r>
              <a:rPr lang="en"/>
              <a:t>in </a:t>
            </a:r>
            <a:r>
              <a:rPr lang="en">
                <a:solidFill>
                  <a:srgbClr val="252A22"/>
                </a:solidFill>
              </a:rPr>
              <a:t>Western Canada. </a:t>
            </a:r>
            <a:endParaRPr/>
          </a:p>
        </p:txBody>
      </p:sp>
      <p:sp>
        <p:nvSpPr>
          <p:cNvPr id="245" name="Google Shape;245;p2"/>
          <p:cNvSpPr txBox="1"/>
          <p:nvPr>
            <p:ph type="title"/>
          </p:nvPr>
        </p:nvSpPr>
        <p:spPr>
          <a:xfrm>
            <a:off x="571500" y="575482"/>
            <a:ext cx="8001000" cy="474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None/>
            </a:pPr>
            <a:r>
              <a:rPr lang="en" sz="2200"/>
              <a:t>        Industry Sandbox &amp; AI Computing</a:t>
            </a:r>
            <a:endParaRPr sz="2200"/>
          </a:p>
        </p:txBody>
      </p:sp>
      <p:pic>
        <p:nvPicPr>
          <p:cNvPr id="246" name="Google Shape;246;p2"/>
          <p:cNvPicPr preferRelativeResize="0"/>
          <p:nvPr/>
        </p:nvPicPr>
        <p:blipFill rotWithShape="1">
          <a:blip r:embed="rId3">
            <a:alphaModFix/>
          </a:blip>
          <a:srcRect b="0" l="0" r="0" t="0"/>
          <a:stretch/>
        </p:blipFill>
        <p:spPr>
          <a:xfrm>
            <a:off x="509128" y="500003"/>
            <a:ext cx="705267" cy="625501"/>
          </a:xfrm>
          <a:prstGeom prst="rect">
            <a:avLst/>
          </a:prstGeom>
          <a:noFill/>
          <a:ln>
            <a:noFill/>
          </a:ln>
        </p:spPr>
      </p:pic>
      <p:sp>
        <p:nvSpPr>
          <p:cNvPr id="247" name="Google Shape;247;p2"/>
          <p:cNvSpPr txBox="1"/>
          <p:nvPr>
            <p:ph idx="1" type="body"/>
          </p:nvPr>
        </p:nvSpPr>
        <p:spPr>
          <a:xfrm>
            <a:off x="5069200" y="2781650"/>
            <a:ext cx="4151100" cy="474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b="1" lang="en" sz="2400">
                <a:solidFill>
                  <a:srgbClr val="26C6DA"/>
                </a:solidFill>
                <a:latin typeface="Montserrat"/>
                <a:ea typeface="Montserrat"/>
                <a:cs typeface="Montserrat"/>
                <a:sym typeface="Montserrat"/>
              </a:rPr>
              <a:t>340,000</a:t>
            </a:r>
            <a:r>
              <a:rPr b="1" lang="en" sz="2100">
                <a:solidFill>
                  <a:srgbClr val="26C6DA"/>
                </a:solidFill>
                <a:latin typeface="Montserrat"/>
                <a:ea typeface="Montserrat"/>
                <a:cs typeface="Montserrat"/>
                <a:sym typeface="Montserrat"/>
              </a:rPr>
              <a:t> </a:t>
            </a:r>
            <a:r>
              <a:rPr lang="en" sz="2100">
                <a:solidFill>
                  <a:srgbClr val="26C6DA"/>
                </a:solidFill>
                <a:latin typeface="Montserrat"/>
                <a:ea typeface="Montserrat"/>
                <a:cs typeface="Montserrat"/>
                <a:sym typeface="Montserrat"/>
              </a:rPr>
              <a:t>SMEs in W.C.</a:t>
            </a:r>
            <a:endParaRPr sz="2100">
              <a:solidFill>
                <a:srgbClr val="26C6DA"/>
              </a:solidFill>
              <a:latin typeface="Montserrat"/>
              <a:ea typeface="Montserrat"/>
              <a:cs typeface="Montserrat"/>
              <a:sym typeface="Montserrat"/>
            </a:endParaRPr>
          </a:p>
        </p:txBody>
      </p:sp>
      <p:sp>
        <p:nvSpPr>
          <p:cNvPr id="248" name="Google Shape;248;p2"/>
          <p:cNvSpPr txBox="1"/>
          <p:nvPr>
            <p:ph idx="1" type="body"/>
          </p:nvPr>
        </p:nvSpPr>
        <p:spPr>
          <a:xfrm>
            <a:off x="3414575" y="4381125"/>
            <a:ext cx="2626800" cy="474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b="1" lang="en" sz="2300">
                <a:solidFill>
                  <a:srgbClr val="26C6DA"/>
                </a:solidFill>
                <a:latin typeface="Montserrat"/>
                <a:ea typeface="Montserrat"/>
                <a:cs typeface="Montserrat"/>
                <a:sym typeface="Montserrat"/>
              </a:rPr>
              <a:t>51.3%</a:t>
            </a:r>
            <a:r>
              <a:rPr b="1" lang="en" sz="1800">
                <a:solidFill>
                  <a:srgbClr val="26C6DA"/>
                </a:solidFill>
                <a:latin typeface="Montserrat"/>
                <a:ea typeface="Montserrat"/>
                <a:cs typeface="Montserrat"/>
                <a:sym typeface="Montserrat"/>
              </a:rPr>
              <a:t> </a:t>
            </a:r>
            <a:r>
              <a:rPr lang="en" sz="1600">
                <a:solidFill>
                  <a:srgbClr val="26C6DA"/>
                </a:solidFill>
                <a:latin typeface="Montserrat"/>
                <a:ea typeface="Montserrat"/>
                <a:cs typeface="Montserrat"/>
                <a:sym typeface="Montserrat"/>
              </a:rPr>
              <a:t>projected rate of AI adoption for SMEs</a:t>
            </a:r>
            <a:endParaRPr sz="1600">
              <a:solidFill>
                <a:srgbClr val="26C6DA"/>
              </a:solidFill>
              <a:latin typeface="Montserrat"/>
              <a:ea typeface="Montserrat"/>
              <a:cs typeface="Montserrat"/>
              <a:sym typeface="Montserrat"/>
            </a:endParaRPr>
          </a:p>
        </p:txBody>
      </p:sp>
      <p:sp>
        <p:nvSpPr>
          <p:cNvPr id="249" name="Google Shape;249;p2"/>
          <p:cNvSpPr txBox="1"/>
          <p:nvPr>
            <p:ph idx="1" type="body"/>
          </p:nvPr>
        </p:nvSpPr>
        <p:spPr>
          <a:xfrm>
            <a:off x="551675" y="2844525"/>
            <a:ext cx="4365300" cy="474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b="1" lang="en" sz="2100">
                <a:solidFill>
                  <a:srgbClr val="888888"/>
                </a:solidFill>
                <a:latin typeface="Montserrat"/>
                <a:ea typeface="Montserrat"/>
                <a:cs typeface="Montserrat"/>
                <a:sym typeface="Montserrat"/>
              </a:rPr>
              <a:t>~3000</a:t>
            </a:r>
            <a:r>
              <a:rPr b="1" lang="en" sz="2300">
                <a:solidFill>
                  <a:srgbClr val="888888"/>
                </a:solidFill>
                <a:latin typeface="Montserrat"/>
                <a:ea typeface="Montserrat"/>
                <a:cs typeface="Montserrat"/>
                <a:sym typeface="Montserrat"/>
              </a:rPr>
              <a:t> </a:t>
            </a:r>
            <a:r>
              <a:rPr b="1" lang="en" sz="1500">
                <a:solidFill>
                  <a:srgbClr val="888888"/>
                </a:solidFill>
                <a:latin typeface="Montserrat"/>
                <a:ea typeface="Montserrat"/>
                <a:cs typeface="Montserrat"/>
                <a:sym typeface="Montserrat"/>
              </a:rPr>
              <a:t>tech cos in AB</a:t>
            </a:r>
            <a:endParaRPr sz="1800">
              <a:solidFill>
                <a:srgbClr val="888888"/>
              </a:solidFill>
              <a:latin typeface="Montserrat"/>
              <a:ea typeface="Montserrat"/>
              <a:cs typeface="Montserrat"/>
              <a:sym typeface="Montserrat"/>
            </a:endParaRPr>
          </a:p>
        </p:txBody>
      </p:sp>
      <p:sp>
        <p:nvSpPr>
          <p:cNvPr id="250" name="Google Shape;250;p2"/>
          <p:cNvSpPr txBox="1"/>
          <p:nvPr>
            <p:ph idx="1" type="body"/>
          </p:nvPr>
        </p:nvSpPr>
        <p:spPr>
          <a:xfrm>
            <a:off x="3582825" y="3828163"/>
            <a:ext cx="3783300" cy="474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b="1" lang="en" sz="2200">
                <a:solidFill>
                  <a:srgbClr val="434343"/>
                </a:solidFill>
                <a:latin typeface="Montserrat"/>
                <a:ea typeface="Montserrat"/>
                <a:cs typeface="Montserrat"/>
                <a:sym typeface="Montserrat"/>
              </a:rPr>
              <a:t>~16,000</a:t>
            </a:r>
            <a:r>
              <a:rPr lang="en" sz="1600">
                <a:solidFill>
                  <a:srgbClr val="434343"/>
                </a:solidFill>
                <a:latin typeface="Montserrat"/>
                <a:ea typeface="Montserrat"/>
                <a:cs typeface="Montserrat"/>
                <a:sym typeface="Montserrat"/>
              </a:rPr>
              <a:t> tech jobs in AB</a:t>
            </a:r>
            <a:endParaRPr sz="1600">
              <a:solidFill>
                <a:srgbClr val="434343"/>
              </a:solidFill>
              <a:latin typeface="Montserrat"/>
              <a:ea typeface="Montserrat"/>
              <a:cs typeface="Montserrat"/>
              <a:sym typeface="Montserrat"/>
            </a:endParaRPr>
          </a:p>
        </p:txBody>
      </p:sp>
      <p:sp>
        <p:nvSpPr>
          <p:cNvPr id="251" name="Google Shape;251;p2"/>
          <p:cNvSpPr txBox="1"/>
          <p:nvPr>
            <p:ph idx="1" type="body"/>
          </p:nvPr>
        </p:nvSpPr>
        <p:spPr>
          <a:xfrm>
            <a:off x="856475" y="3225525"/>
            <a:ext cx="4365300" cy="474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lang="en" sz="1600">
                <a:solidFill>
                  <a:srgbClr val="7F7F7F"/>
                </a:solidFill>
                <a:latin typeface="Montserrat"/>
                <a:ea typeface="Montserrat"/>
                <a:cs typeface="Montserrat"/>
                <a:sym typeface="Montserrat"/>
              </a:rPr>
              <a:t>  </a:t>
            </a:r>
            <a:r>
              <a:rPr b="1" lang="en" sz="1600">
                <a:solidFill>
                  <a:srgbClr val="7F7F7F"/>
                </a:solidFill>
                <a:latin typeface="Montserrat"/>
                <a:ea typeface="Montserrat"/>
                <a:cs typeface="Montserrat"/>
                <a:sym typeface="Montserrat"/>
              </a:rPr>
              <a:t>  an increase of</a:t>
            </a:r>
            <a:r>
              <a:rPr lang="en" sz="1600">
                <a:solidFill>
                  <a:srgbClr val="7F7F7F"/>
                </a:solidFill>
                <a:latin typeface="Montserrat"/>
                <a:ea typeface="Montserrat"/>
                <a:cs typeface="Montserrat"/>
                <a:sym typeface="Montserrat"/>
              </a:rPr>
              <a:t> </a:t>
            </a:r>
            <a:r>
              <a:rPr b="1" lang="en" sz="2600">
                <a:solidFill>
                  <a:srgbClr val="7F7F7F"/>
                </a:solidFill>
                <a:latin typeface="Montserrat"/>
                <a:ea typeface="Montserrat"/>
                <a:cs typeface="Montserrat"/>
                <a:sym typeface="Montserrat"/>
              </a:rPr>
              <a:t>149% </a:t>
            </a:r>
            <a:r>
              <a:rPr lang="en" sz="1800">
                <a:solidFill>
                  <a:srgbClr val="7F7F7F"/>
                </a:solidFill>
                <a:latin typeface="Montserrat"/>
                <a:ea typeface="Montserrat"/>
                <a:cs typeface="Montserrat"/>
                <a:sym typeface="Montserrat"/>
              </a:rPr>
              <a:t>over 2018</a:t>
            </a:r>
            <a:endParaRPr sz="1800">
              <a:solidFill>
                <a:srgbClr val="7F7F7F"/>
              </a:solidFill>
              <a:latin typeface="Montserrat"/>
              <a:ea typeface="Montserrat"/>
              <a:cs typeface="Montserrat"/>
              <a:sym typeface="Montserrat"/>
            </a:endParaRPr>
          </a:p>
        </p:txBody>
      </p:sp>
      <p:sp>
        <p:nvSpPr>
          <p:cNvPr id="252" name="Google Shape;252;p2"/>
          <p:cNvSpPr txBox="1"/>
          <p:nvPr>
            <p:ph idx="1" type="body"/>
          </p:nvPr>
        </p:nvSpPr>
        <p:spPr>
          <a:xfrm>
            <a:off x="5069200" y="3162650"/>
            <a:ext cx="4151100" cy="625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lang="en">
                <a:solidFill>
                  <a:srgbClr val="26C6DA"/>
                </a:solidFill>
                <a:latin typeface="Montserrat"/>
                <a:ea typeface="Montserrat"/>
                <a:cs typeface="Montserrat"/>
                <a:sym typeface="Montserrat"/>
              </a:rPr>
              <a:t>account for</a:t>
            </a:r>
            <a:r>
              <a:rPr lang="en" sz="2100">
                <a:solidFill>
                  <a:srgbClr val="26C6DA"/>
                </a:solidFill>
                <a:latin typeface="Montserrat"/>
                <a:ea typeface="Montserrat"/>
                <a:cs typeface="Montserrat"/>
                <a:sym typeface="Montserrat"/>
              </a:rPr>
              <a:t> </a:t>
            </a:r>
            <a:r>
              <a:rPr b="1" lang="en" sz="2600">
                <a:solidFill>
                  <a:srgbClr val="26C6DA"/>
                </a:solidFill>
                <a:latin typeface="Montserrat"/>
                <a:ea typeface="Montserrat"/>
                <a:cs typeface="Montserrat"/>
                <a:sym typeface="Montserrat"/>
              </a:rPr>
              <a:t>92% </a:t>
            </a:r>
            <a:r>
              <a:rPr lang="en" sz="1900">
                <a:solidFill>
                  <a:srgbClr val="26C6DA"/>
                </a:solidFill>
                <a:latin typeface="Montserrat"/>
                <a:ea typeface="Montserrat"/>
                <a:cs typeface="Montserrat"/>
                <a:sym typeface="Montserrat"/>
              </a:rPr>
              <a:t>of W.C workforce</a:t>
            </a:r>
            <a:endParaRPr sz="1900">
              <a:solidFill>
                <a:srgbClr val="26C6DA"/>
              </a:solidFill>
              <a:latin typeface="Montserrat"/>
              <a:ea typeface="Montserrat"/>
              <a:cs typeface="Montserrat"/>
              <a:sym typeface="Montserrat"/>
            </a:endParaRPr>
          </a:p>
          <a:p>
            <a:pPr indent="0" lvl="0" marL="0" rtl="0" algn="l">
              <a:lnSpc>
                <a:spcPct val="120000"/>
              </a:lnSpc>
              <a:spcBef>
                <a:spcPts val="750"/>
              </a:spcBef>
              <a:spcAft>
                <a:spcPts val="0"/>
              </a:spcAft>
              <a:buSzPts val="770"/>
              <a:buNone/>
            </a:pPr>
            <a:r>
              <a:t/>
            </a:r>
            <a:endParaRPr sz="2100">
              <a:solidFill>
                <a:srgbClr val="26C6DA"/>
              </a:solidFill>
              <a:latin typeface="Montserrat"/>
              <a:ea typeface="Montserrat"/>
              <a:cs typeface="Montserrat"/>
              <a:sym typeface="Montserrat"/>
            </a:endParaRPr>
          </a:p>
        </p:txBody>
      </p:sp>
      <p:sp>
        <p:nvSpPr>
          <p:cNvPr id="253" name="Google Shape;253;p2"/>
          <p:cNvSpPr txBox="1"/>
          <p:nvPr>
            <p:ph idx="1" type="body"/>
          </p:nvPr>
        </p:nvSpPr>
        <p:spPr>
          <a:xfrm>
            <a:off x="6903850" y="3722475"/>
            <a:ext cx="623400" cy="625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b="1" lang="en" sz="3800">
                <a:solidFill>
                  <a:srgbClr val="888888"/>
                </a:solidFill>
                <a:latin typeface="Montserrat"/>
                <a:ea typeface="Montserrat"/>
                <a:cs typeface="Montserrat"/>
                <a:sym typeface="Montserrat"/>
              </a:rPr>
              <a:t>⅔ </a:t>
            </a:r>
            <a:endParaRPr sz="3100">
              <a:solidFill>
                <a:srgbClr val="888888"/>
              </a:solidFill>
              <a:latin typeface="Montserrat"/>
              <a:ea typeface="Montserrat"/>
              <a:cs typeface="Montserrat"/>
              <a:sym typeface="Montserrat"/>
            </a:endParaRPr>
          </a:p>
          <a:p>
            <a:pPr indent="0" lvl="0" marL="0" rtl="0" algn="l">
              <a:lnSpc>
                <a:spcPct val="120000"/>
              </a:lnSpc>
              <a:spcBef>
                <a:spcPts val="750"/>
              </a:spcBef>
              <a:spcAft>
                <a:spcPts val="0"/>
              </a:spcAft>
              <a:buSzPts val="770"/>
              <a:buNone/>
            </a:pPr>
            <a:r>
              <a:t/>
            </a:r>
            <a:endParaRPr sz="3300">
              <a:solidFill>
                <a:srgbClr val="888888"/>
              </a:solidFill>
              <a:latin typeface="Montserrat"/>
              <a:ea typeface="Montserrat"/>
              <a:cs typeface="Montserrat"/>
              <a:sym typeface="Montserrat"/>
            </a:endParaRPr>
          </a:p>
        </p:txBody>
      </p:sp>
      <p:sp>
        <p:nvSpPr>
          <p:cNvPr id="254" name="Google Shape;254;p2"/>
          <p:cNvSpPr txBox="1"/>
          <p:nvPr>
            <p:ph idx="1" type="body"/>
          </p:nvPr>
        </p:nvSpPr>
        <p:spPr>
          <a:xfrm>
            <a:off x="6361675" y="4228725"/>
            <a:ext cx="1690200" cy="625500"/>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750"/>
              </a:spcBef>
              <a:spcAft>
                <a:spcPts val="0"/>
              </a:spcAft>
              <a:buSzPts val="770"/>
              <a:buNone/>
            </a:pPr>
            <a:r>
              <a:rPr lang="en" sz="1500">
                <a:solidFill>
                  <a:srgbClr val="888888"/>
                </a:solidFill>
                <a:latin typeface="Montserrat"/>
                <a:ea typeface="Montserrat"/>
                <a:cs typeface="Montserrat"/>
                <a:sym typeface="Montserrat"/>
              </a:rPr>
              <a:t>start-up survival rate past year 5</a:t>
            </a:r>
            <a:endParaRPr sz="1500">
              <a:solidFill>
                <a:srgbClr val="888888"/>
              </a:solidFill>
              <a:latin typeface="Montserrat"/>
              <a:ea typeface="Montserrat"/>
              <a:cs typeface="Montserrat"/>
              <a:sym typeface="Montserrat"/>
            </a:endParaRPr>
          </a:p>
          <a:p>
            <a:pPr indent="0" lvl="0" marL="0" rtl="0" algn="l">
              <a:lnSpc>
                <a:spcPct val="120000"/>
              </a:lnSpc>
              <a:spcBef>
                <a:spcPts val="750"/>
              </a:spcBef>
              <a:spcAft>
                <a:spcPts val="0"/>
              </a:spcAft>
              <a:buSzPts val="770"/>
              <a:buNone/>
            </a:pPr>
            <a:r>
              <a:t/>
            </a:r>
            <a:endParaRPr sz="1700">
              <a:solidFill>
                <a:srgbClr val="888888"/>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daafbcb24f_0_609"/>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594" name="Google Shape;594;gdaafbcb24f_0_609"/>
          <p:cNvSpPr txBox="1"/>
          <p:nvPr/>
        </p:nvSpPr>
        <p:spPr>
          <a:xfrm>
            <a:off x="504427" y="8170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Montserrat"/>
                <a:ea typeface="Montserrat"/>
                <a:cs typeface="Montserrat"/>
                <a:sym typeface="Montserrat"/>
              </a:rPr>
              <a:t>Frequently Asked Questions</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4"/>
          <p:cNvSpPr/>
          <p:nvPr/>
        </p:nvSpPr>
        <p:spPr>
          <a:xfrm>
            <a:off x="1769985" y="3152859"/>
            <a:ext cx="2512608" cy="140968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p>
            <a:pPr indent="-228600" lvl="0" marL="457200" marR="0" rtl="0" algn="l">
              <a:lnSpc>
                <a:spcPct val="150000"/>
              </a:lnSpc>
              <a:spcBef>
                <a:spcPts val="750"/>
              </a:spcBef>
              <a:spcAft>
                <a:spcPts val="0"/>
              </a:spcAft>
              <a:buClr>
                <a:srgbClr val="252A22"/>
              </a:buClr>
              <a:buSzPts val="1100"/>
              <a:buFont typeface="Arial"/>
              <a:buNone/>
            </a:pPr>
            <a:r>
              <a:rPr b="1" i="0" lang="en" sz="1400" u="none" cap="none" strike="noStrike">
                <a:solidFill>
                  <a:srgbClr val="252A22"/>
                </a:solidFill>
                <a:latin typeface="Montserrat Medium"/>
                <a:ea typeface="Montserrat Medium"/>
                <a:cs typeface="Montserrat Medium"/>
                <a:sym typeface="Montserrat Medium"/>
              </a:rPr>
              <a:t>            Local</a:t>
            </a:r>
            <a:endParaRPr b="1" i="0" sz="1400" u="none" cap="none" strike="noStrike">
              <a:solidFill>
                <a:srgbClr val="252A22"/>
              </a:solidFill>
              <a:latin typeface="Montserrat Medium"/>
              <a:ea typeface="Montserrat Medium"/>
              <a:cs typeface="Montserrat Medium"/>
              <a:sym typeface="Montserrat Medium"/>
            </a:endParaRPr>
          </a:p>
        </p:txBody>
      </p:sp>
      <p:sp>
        <p:nvSpPr>
          <p:cNvPr id="600" name="Google Shape;600;p14"/>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t>What makes           different? </a:t>
            </a:r>
            <a:endParaRPr sz="2200"/>
          </a:p>
        </p:txBody>
      </p:sp>
      <p:sp>
        <p:nvSpPr>
          <p:cNvPr id="601" name="Google Shape;601;p14"/>
          <p:cNvSpPr/>
          <p:nvPr>
            <p:ph idx="1" type="body"/>
          </p:nvPr>
        </p:nvSpPr>
        <p:spPr>
          <a:xfrm>
            <a:off x="421748" y="1496819"/>
            <a:ext cx="2512608" cy="140968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p>
            <a:pPr indent="-228600" lvl="0" marL="457200" rtl="0" algn="l">
              <a:lnSpc>
                <a:spcPct val="150000"/>
              </a:lnSpc>
              <a:spcBef>
                <a:spcPts val="750"/>
              </a:spcBef>
              <a:spcAft>
                <a:spcPts val="0"/>
              </a:spcAft>
              <a:buSzPts val="1100"/>
              <a:buNone/>
            </a:pPr>
            <a:r>
              <a:rPr b="1" lang="en" sz="1400"/>
              <a:t>Faster / Scalable</a:t>
            </a:r>
            <a:endParaRPr b="1" sz="1400"/>
          </a:p>
        </p:txBody>
      </p:sp>
      <p:sp>
        <p:nvSpPr>
          <p:cNvPr id="602" name="Google Shape;602;p14"/>
          <p:cNvSpPr/>
          <p:nvPr>
            <p:ph idx="3" type="body"/>
          </p:nvPr>
        </p:nvSpPr>
        <p:spPr>
          <a:xfrm>
            <a:off x="3245953" y="1496819"/>
            <a:ext cx="2514600" cy="1408176"/>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p>
            <a:pPr indent="-228600" lvl="0" marL="457200" rtl="0" algn="l">
              <a:lnSpc>
                <a:spcPct val="150000"/>
              </a:lnSpc>
              <a:spcBef>
                <a:spcPts val="750"/>
              </a:spcBef>
              <a:spcAft>
                <a:spcPts val="0"/>
              </a:spcAft>
              <a:buSzPts val="1100"/>
              <a:buNone/>
            </a:pPr>
            <a:r>
              <a:rPr b="1" lang="en" sz="1400"/>
              <a:t>       Security</a:t>
            </a:r>
            <a:endParaRPr b="1" sz="1400"/>
          </a:p>
        </p:txBody>
      </p:sp>
      <p:sp>
        <p:nvSpPr>
          <p:cNvPr id="603" name="Google Shape;603;p14"/>
          <p:cNvSpPr/>
          <p:nvPr>
            <p:ph idx="5" type="body"/>
          </p:nvPr>
        </p:nvSpPr>
        <p:spPr>
          <a:xfrm>
            <a:off x="6085900" y="1496819"/>
            <a:ext cx="2514600" cy="1408176"/>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p>
            <a:pPr indent="-228600" lvl="0" marL="457200" rtl="0" algn="l">
              <a:lnSpc>
                <a:spcPct val="150000"/>
              </a:lnSpc>
              <a:spcBef>
                <a:spcPts val="750"/>
              </a:spcBef>
              <a:spcAft>
                <a:spcPts val="0"/>
              </a:spcAft>
              <a:buSzPts val="1100"/>
              <a:buNone/>
            </a:pPr>
            <a:r>
              <a:rPr b="1" lang="en" sz="1400"/>
              <a:t>       Certainty</a:t>
            </a:r>
            <a:endParaRPr b="1" sz="1400"/>
          </a:p>
        </p:txBody>
      </p:sp>
      <p:sp>
        <p:nvSpPr>
          <p:cNvPr id="604" name="Google Shape;604;p14"/>
          <p:cNvSpPr/>
          <p:nvPr>
            <p:ph idx="6" type="body"/>
          </p:nvPr>
        </p:nvSpPr>
        <p:spPr>
          <a:xfrm>
            <a:off x="4746936" y="3154363"/>
            <a:ext cx="2514600" cy="1408176"/>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p>
            <a:pPr indent="-228600" lvl="0" marL="457200" rtl="0" algn="l">
              <a:lnSpc>
                <a:spcPct val="150000"/>
              </a:lnSpc>
              <a:spcBef>
                <a:spcPts val="750"/>
              </a:spcBef>
              <a:spcAft>
                <a:spcPts val="0"/>
              </a:spcAft>
              <a:buSzPts val="1100"/>
              <a:buNone/>
            </a:pPr>
            <a:r>
              <a:rPr b="1" lang="en" sz="1400"/>
              <a:t>          Simpler</a:t>
            </a:r>
            <a:endParaRPr b="1" sz="1400"/>
          </a:p>
        </p:txBody>
      </p:sp>
      <p:pic>
        <p:nvPicPr>
          <p:cNvPr id="605" name="Google Shape;605;p14"/>
          <p:cNvPicPr preferRelativeResize="0"/>
          <p:nvPr/>
        </p:nvPicPr>
        <p:blipFill rotWithShape="1">
          <a:blip r:embed="rId3">
            <a:alphaModFix/>
          </a:blip>
          <a:srcRect b="0" l="0" r="0" t="0"/>
          <a:stretch/>
        </p:blipFill>
        <p:spPr>
          <a:xfrm>
            <a:off x="2540686" y="452919"/>
            <a:ext cx="705267" cy="625501"/>
          </a:xfrm>
          <a:prstGeom prst="rect">
            <a:avLst/>
          </a:prstGeom>
          <a:noFill/>
          <a:ln>
            <a:noFill/>
          </a:ln>
        </p:spPr>
      </p:pic>
      <p:pic>
        <p:nvPicPr>
          <p:cNvPr id="606" name="Google Shape;606;p14"/>
          <p:cNvPicPr preferRelativeResize="0"/>
          <p:nvPr/>
        </p:nvPicPr>
        <p:blipFill rotWithShape="1">
          <a:blip r:embed="rId4">
            <a:alphaModFix/>
          </a:blip>
          <a:srcRect b="0" l="0" r="0" t="0"/>
          <a:stretch/>
        </p:blipFill>
        <p:spPr>
          <a:xfrm>
            <a:off x="6890288" y="2019834"/>
            <a:ext cx="742495" cy="795530"/>
          </a:xfrm>
          <a:prstGeom prst="rect">
            <a:avLst/>
          </a:prstGeom>
          <a:noFill/>
          <a:ln>
            <a:noFill/>
          </a:ln>
        </p:spPr>
      </p:pic>
      <p:pic>
        <p:nvPicPr>
          <p:cNvPr id="607" name="Google Shape;607;p14"/>
          <p:cNvPicPr preferRelativeResize="0"/>
          <p:nvPr/>
        </p:nvPicPr>
        <p:blipFill rotWithShape="1">
          <a:blip r:embed="rId5">
            <a:alphaModFix/>
          </a:blip>
          <a:srcRect b="0" l="0" r="0" t="0"/>
          <a:stretch/>
        </p:blipFill>
        <p:spPr>
          <a:xfrm>
            <a:off x="2733128" y="3780986"/>
            <a:ext cx="645795" cy="645795"/>
          </a:xfrm>
          <a:prstGeom prst="rect">
            <a:avLst/>
          </a:prstGeom>
          <a:noFill/>
          <a:ln>
            <a:noFill/>
          </a:ln>
        </p:spPr>
      </p:pic>
      <p:pic>
        <p:nvPicPr>
          <p:cNvPr id="608" name="Google Shape;608;p14"/>
          <p:cNvPicPr preferRelativeResize="0"/>
          <p:nvPr/>
        </p:nvPicPr>
        <p:blipFill rotWithShape="1">
          <a:blip r:embed="rId6">
            <a:alphaModFix/>
          </a:blip>
          <a:srcRect b="0" l="0" r="0" t="0"/>
          <a:stretch/>
        </p:blipFill>
        <p:spPr>
          <a:xfrm>
            <a:off x="4237672" y="2091844"/>
            <a:ext cx="668655" cy="651510"/>
          </a:xfrm>
          <a:prstGeom prst="rect">
            <a:avLst/>
          </a:prstGeom>
          <a:noFill/>
          <a:ln>
            <a:noFill/>
          </a:ln>
        </p:spPr>
      </p:pic>
      <p:pic>
        <p:nvPicPr>
          <p:cNvPr id="609" name="Google Shape;609;p14"/>
          <p:cNvPicPr preferRelativeResize="0"/>
          <p:nvPr/>
        </p:nvPicPr>
        <p:blipFill rotWithShape="1">
          <a:blip r:embed="rId7">
            <a:alphaModFix/>
          </a:blip>
          <a:srcRect b="0" l="0" r="0" t="0"/>
          <a:stretch/>
        </p:blipFill>
        <p:spPr>
          <a:xfrm>
            <a:off x="1406588" y="2125618"/>
            <a:ext cx="651510" cy="714375"/>
          </a:xfrm>
          <a:prstGeom prst="rect">
            <a:avLst/>
          </a:prstGeom>
          <a:noFill/>
          <a:ln>
            <a:noFill/>
          </a:ln>
        </p:spPr>
      </p:pic>
      <p:pic>
        <p:nvPicPr>
          <p:cNvPr id="610" name="Google Shape;610;p14"/>
          <p:cNvPicPr preferRelativeResize="0"/>
          <p:nvPr/>
        </p:nvPicPr>
        <p:blipFill rotWithShape="1">
          <a:blip r:embed="rId8">
            <a:alphaModFix/>
          </a:blip>
          <a:srcRect b="0" l="0" r="0" t="0"/>
          <a:stretch/>
        </p:blipFill>
        <p:spPr>
          <a:xfrm>
            <a:off x="5675623" y="3724239"/>
            <a:ext cx="657225" cy="657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6"/>
          <p:cNvSpPr/>
          <p:nvPr/>
        </p:nvSpPr>
        <p:spPr>
          <a:xfrm>
            <a:off x="6692891" y="1208875"/>
            <a:ext cx="1410912" cy="3419700"/>
          </a:xfrm>
          <a:prstGeom prst="roundRect">
            <a:avLst>
              <a:gd fmla="val 16667" name="adj"/>
            </a:avLst>
          </a:prstGeom>
          <a:solidFill>
            <a:schemeClr val="lt1"/>
          </a:solidFill>
          <a:ln cap="flat" cmpd="sng" w="25400">
            <a:solidFill>
              <a:srgbClr val="63CF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6"/>
          <p:cNvSpPr/>
          <p:nvPr/>
        </p:nvSpPr>
        <p:spPr>
          <a:xfrm>
            <a:off x="4654030" y="1224325"/>
            <a:ext cx="1410912" cy="3419700"/>
          </a:xfrm>
          <a:prstGeom prst="roundRect">
            <a:avLst>
              <a:gd fmla="val 16667" name="adj"/>
            </a:avLst>
          </a:prstGeom>
          <a:solidFill>
            <a:schemeClr val="lt1"/>
          </a:solidFill>
          <a:ln cap="flat" cmpd="sng" w="25400">
            <a:solidFill>
              <a:srgbClr val="63CF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6"/>
          <p:cNvSpPr/>
          <p:nvPr/>
        </p:nvSpPr>
        <p:spPr>
          <a:xfrm>
            <a:off x="2548811" y="1224325"/>
            <a:ext cx="1487100" cy="3419700"/>
          </a:xfrm>
          <a:prstGeom prst="roundRect">
            <a:avLst>
              <a:gd fmla="val 16667" name="adj"/>
            </a:avLst>
          </a:prstGeom>
          <a:solidFill>
            <a:schemeClr val="lt1"/>
          </a:solidFill>
          <a:ln cap="flat" cmpd="sng" w="25400">
            <a:solidFill>
              <a:srgbClr val="63CF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6"/>
          <p:cNvSpPr/>
          <p:nvPr/>
        </p:nvSpPr>
        <p:spPr>
          <a:xfrm>
            <a:off x="490085" y="1224750"/>
            <a:ext cx="1471750" cy="3419700"/>
          </a:xfrm>
          <a:prstGeom prst="roundRect">
            <a:avLst>
              <a:gd fmla="val 16667" name="adj"/>
            </a:avLst>
          </a:prstGeom>
          <a:solidFill>
            <a:schemeClr val="lt1"/>
          </a:solidFill>
          <a:ln cap="flat" cmpd="sng" w="25400">
            <a:solidFill>
              <a:srgbClr val="63CF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6"/>
          <p:cNvSpPr txBox="1"/>
          <p:nvPr>
            <p:ph idx="4294967295" type="title"/>
          </p:nvPr>
        </p:nvSpPr>
        <p:spPr>
          <a:xfrm>
            <a:off x="472763" y="354297"/>
            <a:ext cx="8001000" cy="4746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300"/>
              <a:buNone/>
            </a:pPr>
            <a:r>
              <a:rPr lang="en" sz="2200">
                <a:latin typeface="Montserrat"/>
                <a:ea typeface="Montserrat"/>
                <a:cs typeface="Montserrat"/>
                <a:sym typeface="Montserrat"/>
              </a:rPr>
              <a:t>How does the client start  with </a:t>
            </a:r>
            <a:endParaRPr sz="2200">
              <a:latin typeface="Montserrat"/>
              <a:ea typeface="Montserrat"/>
              <a:cs typeface="Montserrat"/>
              <a:sym typeface="Montserrat"/>
            </a:endParaRPr>
          </a:p>
        </p:txBody>
      </p:sp>
      <p:pic>
        <p:nvPicPr>
          <p:cNvPr id="621" name="Google Shape;621;p16"/>
          <p:cNvPicPr preferRelativeResize="0"/>
          <p:nvPr/>
        </p:nvPicPr>
        <p:blipFill rotWithShape="1">
          <a:blip r:embed="rId3">
            <a:alphaModFix/>
          </a:blip>
          <a:srcRect b="0" l="0" r="0" t="0"/>
          <a:stretch/>
        </p:blipFill>
        <p:spPr>
          <a:xfrm>
            <a:off x="2701154" y="1496797"/>
            <a:ext cx="1185765" cy="1275375"/>
          </a:xfrm>
          <a:prstGeom prst="rect">
            <a:avLst/>
          </a:prstGeom>
          <a:noFill/>
          <a:ln>
            <a:noFill/>
          </a:ln>
        </p:spPr>
      </p:pic>
      <p:pic>
        <p:nvPicPr>
          <p:cNvPr id="622" name="Google Shape;622;p16"/>
          <p:cNvPicPr preferRelativeResize="0"/>
          <p:nvPr/>
        </p:nvPicPr>
        <p:blipFill rotWithShape="1">
          <a:blip r:embed="rId4">
            <a:alphaModFix/>
          </a:blip>
          <a:srcRect b="0" l="0" r="0" t="0"/>
          <a:stretch/>
        </p:blipFill>
        <p:spPr>
          <a:xfrm rot="-2710247">
            <a:off x="883981" y="1539496"/>
            <a:ext cx="778902" cy="1190814"/>
          </a:xfrm>
          <a:prstGeom prst="rect">
            <a:avLst/>
          </a:prstGeom>
          <a:noFill/>
          <a:ln>
            <a:noFill/>
          </a:ln>
        </p:spPr>
      </p:pic>
      <p:pic>
        <p:nvPicPr>
          <p:cNvPr id="623" name="Google Shape;623;p16"/>
          <p:cNvPicPr preferRelativeResize="0"/>
          <p:nvPr/>
        </p:nvPicPr>
        <p:blipFill rotWithShape="1">
          <a:blip r:embed="rId5">
            <a:alphaModFix/>
          </a:blip>
          <a:srcRect b="0" l="0" r="0" t="0"/>
          <a:stretch/>
        </p:blipFill>
        <p:spPr>
          <a:xfrm rot="2710233">
            <a:off x="4846104" y="1435084"/>
            <a:ext cx="968654" cy="1284026"/>
          </a:xfrm>
          <a:prstGeom prst="rect">
            <a:avLst/>
          </a:prstGeom>
          <a:noFill/>
          <a:ln>
            <a:noFill/>
          </a:ln>
        </p:spPr>
      </p:pic>
      <p:pic>
        <p:nvPicPr>
          <p:cNvPr id="624" name="Google Shape;624;p16"/>
          <p:cNvPicPr preferRelativeResize="0"/>
          <p:nvPr/>
        </p:nvPicPr>
        <p:blipFill rotWithShape="1">
          <a:blip r:embed="rId6">
            <a:alphaModFix/>
          </a:blip>
          <a:srcRect b="0" l="0" r="0" t="0"/>
          <a:stretch/>
        </p:blipFill>
        <p:spPr>
          <a:xfrm>
            <a:off x="7075486" y="1581504"/>
            <a:ext cx="858219" cy="1276251"/>
          </a:xfrm>
          <a:prstGeom prst="rect">
            <a:avLst/>
          </a:prstGeom>
          <a:noFill/>
          <a:ln>
            <a:noFill/>
          </a:ln>
        </p:spPr>
      </p:pic>
      <p:sp>
        <p:nvSpPr>
          <p:cNvPr id="625" name="Google Shape;625;p16"/>
          <p:cNvSpPr txBox="1"/>
          <p:nvPr/>
        </p:nvSpPr>
        <p:spPr>
          <a:xfrm>
            <a:off x="886723" y="3113625"/>
            <a:ext cx="77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Step 1</a:t>
            </a:r>
            <a:endParaRPr b="1" i="0" sz="1400" u="none" cap="none" strike="noStrike">
              <a:solidFill>
                <a:srgbClr val="000000"/>
              </a:solidFill>
              <a:latin typeface="Montserrat"/>
              <a:ea typeface="Montserrat"/>
              <a:cs typeface="Montserrat"/>
              <a:sym typeface="Montserrat"/>
            </a:endParaRPr>
          </a:p>
        </p:txBody>
      </p:sp>
      <p:sp>
        <p:nvSpPr>
          <p:cNvPr id="626" name="Google Shape;626;p16"/>
          <p:cNvSpPr txBox="1"/>
          <p:nvPr/>
        </p:nvSpPr>
        <p:spPr>
          <a:xfrm>
            <a:off x="2953574" y="3100900"/>
            <a:ext cx="77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Step 2</a:t>
            </a:r>
            <a:endParaRPr b="1" i="0" sz="1400" u="none" cap="none" strike="noStrike">
              <a:solidFill>
                <a:srgbClr val="000000"/>
              </a:solidFill>
              <a:latin typeface="Montserrat"/>
              <a:ea typeface="Montserrat"/>
              <a:cs typeface="Montserrat"/>
              <a:sym typeface="Montserrat"/>
            </a:endParaRPr>
          </a:p>
        </p:txBody>
      </p:sp>
      <p:sp>
        <p:nvSpPr>
          <p:cNvPr id="627" name="Google Shape;627;p16"/>
          <p:cNvSpPr txBox="1"/>
          <p:nvPr/>
        </p:nvSpPr>
        <p:spPr>
          <a:xfrm>
            <a:off x="5031542" y="3147850"/>
            <a:ext cx="77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Step 3</a:t>
            </a:r>
            <a:endParaRPr b="1" i="0" sz="1400" u="none" cap="none" strike="noStrike">
              <a:solidFill>
                <a:srgbClr val="000000"/>
              </a:solidFill>
              <a:latin typeface="Montserrat"/>
              <a:ea typeface="Montserrat"/>
              <a:cs typeface="Montserrat"/>
              <a:sym typeface="Montserrat"/>
            </a:endParaRPr>
          </a:p>
        </p:txBody>
      </p:sp>
      <p:sp>
        <p:nvSpPr>
          <p:cNvPr id="628" name="Google Shape;628;p16"/>
          <p:cNvSpPr txBox="1"/>
          <p:nvPr/>
        </p:nvSpPr>
        <p:spPr>
          <a:xfrm>
            <a:off x="7012253" y="3097750"/>
            <a:ext cx="848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Step 4</a:t>
            </a:r>
            <a:endParaRPr b="1" i="0" sz="1400" u="none" cap="none" strike="noStrike">
              <a:solidFill>
                <a:srgbClr val="000000"/>
              </a:solidFill>
              <a:latin typeface="Montserrat"/>
              <a:ea typeface="Montserrat"/>
              <a:cs typeface="Montserrat"/>
              <a:sym typeface="Montserrat"/>
            </a:endParaRPr>
          </a:p>
        </p:txBody>
      </p:sp>
      <p:sp>
        <p:nvSpPr>
          <p:cNvPr id="629" name="Google Shape;629;p16"/>
          <p:cNvSpPr txBox="1"/>
          <p:nvPr/>
        </p:nvSpPr>
        <p:spPr>
          <a:xfrm>
            <a:off x="566273" y="3513825"/>
            <a:ext cx="13347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a:ea typeface="Montserrat"/>
                <a:cs typeface="Montserrat"/>
                <a:sym typeface="Montserrat"/>
              </a:rPr>
              <a:t>Discovery </a:t>
            </a:r>
            <a:endParaRPr b="0" i="0" sz="12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a:ea typeface="Montserrat"/>
                <a:cs typeface="Montserrat"/>
                <a:sym typeface="Montserrat"/>
              </a:rPr>
              <a:t>(call or online)</a:t>
            </a:r>
            <a:endParaRPr b="0" i="0" sz="1200" u="none" cap="none" strike="noStrike">
              <a:solidFill>
                <a:srgbClr val="000000"/>
              </a:solidFill>
              <a:latin typeface="Montserrat"/>
              <a:ea typeface="Montserrat"/>
              <a:cs typeface="Montserrat"/>
              <a:sym typeface="Montserrat"/>
            </a:endParaRPr>
          </a:p>
        </p:txBody>
      </p:sp>
      <p:sp>
        <p:nvSpPr>
          <p:cNvPr id="630" name="Google Shape;630;p16"/>
          <p:cNvSpPr txBox="1"/>
          <p:nvPr/>
        </p:nvSpPr>
        <p:spPr>
          <a:xfrm>
            <a:off x="2502611" y="3427384"/>
            <a:ext cx="1579500" cy="121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Montserrat"/>
                <a:ea typeface="Montserrat"/>
                <a:cs typeface="Montserrat"/>
                <a:sym typeface="Montserrat"/>
              </a:rPr>
              <a:t>Verify </a:t>
            </a:r>
            <a:endParaRPr b="0" i="0" sz="12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Montserrat"/>
                <a:ea typeface="Montserrat"/>
                <a:cs typeface="Montserrat"/>
                <a:sym typeface="Montserrat"/>
              </a:rPr>
              <a:t>(systems, basic requirements, sign-on, confidentiality)</a:t>
            </a:r>
            <a:endParaRPr b="0" i="0" sz="1200" u="none" cap="none" strike="noStrike">
              <a:solidFill>
                <a:srgbClr val="000000"/>
              </a:solidFill>
              <a:latin typeface="Montserrat"/>
              <a:ea typeface="Montserrat"/>
              <a:cs typeface="Montserrat"/>
              <a:sym typeface="Montserrat"/>
            </a:endParaRPr>
          </a:p>
        </p:txBody>
      </p:sp>
      <p:sp>
        <p:nvSpPr>
          <p:cNvPr id="631" name="Google Shape;631;p16"/>
          <p:cNvSpPr txBox="1"/>
          <p:nvPr/>
        </p:nvSpPr>
        <p:spPr>
          <a:xfrm>
            <a:off x="4750892" y="3453500"/>
            <a:ext cx="1334700" cy="735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chemeClr val="dk1"/>
              </a:buClr>
              <a:buSzPts val="1100"/>
              <a:buFont typeface="Arial"/>
              <a:buNone/>
            </a:pPr>
            <a:r>
              <a:rPr b="0" i="0" lang="en" sz="1200" u="none" cap="none" strike="noStrike">
                <a:solidFill>
                  <a:srgbClr val="000000"/>
                </a:solidFill>
                <a:latin typeface="Montserrat"/>
                <a:ea typeface="Montserrat"/>
                <a:cs typeface="Montserrat"/>
                <a:sym typeface="Montserrat"/>
              </a:rPr>
              <a:t>Launch </a:t>
            </a:r>
            <a:endParaRPr b="0" i="0" sz="12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120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
        <p:nvSpPr>
          <p:cNvPr id="632" name="Google Shape;632;p16"/>
          <p:cNvSpPr txBox="1"/>
          <p:nvPr/>
        </p:nvSpPr>
        <p:spPr>
          <a:xfrm>
            <a:off x="6769103" y="3468300"/>
            <a:ext cx="1334700" cy="1160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chemeClr val="dk1"/>
              </a:buClr>
              <a:buSzPts val="1100"/>
              <a:buFont typeface="Arial"/>
              <a:buNone/>
            </a:pPr>
            <a:r>
              <a:rPr b="0" i="0" lang="en" sz="1200" u="none" cap="none" strike="noStrike">
                <a:solidFill>
                  <a:srgbClr val="000000"/>
                </a:solidFill>
                <a:latin typeface="Montserrat"/>
                <a:ea typeface="Montserrat"/>
                <a:cs typeface="Montserrat"/>
                <a:sym typeface="Montserrat"/>
              </a:rPr>
              <a:t>Follow-up (support and services)</a:t>
            </a:r>
            <a:endParaRPr b="0" i="0" sz="12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120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pic>
        <p:nvPicPr>
          <p:cNvPr id="633" name="Google Shape;633;p16"/>
          <p:cNvPicPr preferRelativeResize="0"/>
          <p:nvPr/>
        </p:nvPicPr>
        <p:blipFill rotWithShape="1">
          <a:blip r:embed="rId7">
            <a:alphaModFix/>
          </a:blip>
          <a:srcRect b="0" l="0" r="0" t="0"/>
          <a:stretch/>
        </p:blipFill>
        <p:spPr>
          <a:xfrm>
            <a:off x="4929763" y="278883"/>
            <a:ext cx="705267" cy="625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dac89a91ea_0_4"/>
          <p:cNvSpPr/>
          <p:nvPr/>
        </p:nvSpPr>
        <p:spPr>
          <a:xfrm>
            <a:off x="6392825" y="3361100"/>
            <a:ext cx="2352900" cy="952200"/>
          </a:xfrm>
          <a:prstGeom prst="roundRect">
            <a:avLst>
              <a:gd fmla="val 16667" name="adj"/>
            </a:avLst>
          </a:prstGeom>
          <a:noFill/>
          <a:ln cap="flat" cmpd="sng" w="28575">
            <a:solidFill>
              <a:srgbClr val="F9D6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dac89a91ea_0_4"/>
          <p:cNvSpPr/>
          <p:nvPr/>
        </p:nvSpPr>
        <p:spPr>
          <a:xfrm>
            <a:off x="6392825" y="1721600"/>
            <a:ext cx="2352900" cy="751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gdac89a91ea_0_4"/>
          <p:cNvSpPr txBox="1"/>
          <p:nvPr>
            <p:ph type="title"/>
          </p:nvPr>
        </p:nvSpPr>
        <p:spPr>
          <a:xfrm>
            <a:off x="490075" y="359300"/>
            <a:ext cx="8226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a:t>Pricing: laddered, pay for use, local benefit</a:t>
            </a:r>
            <a:endParaRPr/>
          </a:p>
        </p:txBody>
      </p:sp>
      <p:sp>
        <p:nvSpPr>
          <p:cNvPr id="641" name="Google Shape;641;gdac89a91ea_0_4"/>
          <p:cNvSpPr txBox="1"/>
          <p:nvPr>
            <p:ph idx="2" type="body"/>
          </p:nvPr>
        </p:nvSpPr>
        <p:spPr>
          <a:xfrm>
            <a:off x="6488625" y="3415525"/>
            <a:ext cx="2352900" cy="82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rPr lang="en" sz="1400"/>
              <a:t>Term Subscription</a:t>
            </a:r>
            <a:endParaRPr sz="1400"/>
          </a:p>
          <a:p>
            <a:pPr indent="-292100" lvl="0" marL="457200" rtl="0" algn="l">
              <a:lnSpc>
                <a:spcPct val="90000"/>
              </a:lnSpc>
              <a:spcBef>
                <a:spcPts val="0"/>
              </a:spcBef>
              <a:spcAft>
                <a:spcPts val="0"/>
              </a:spcAft>
              <a:buSzPts val="1000"/>
              <a:buChar char="●"/>
            </a:pPr>
            <a:r>
              <a:rPr lang="en" sz="1400"/>
              <a:t>Quotation based</a:t>
            </a:r>
            <a:endParaRPr sz="1400"/>
          </a:p>
          <a:p>
            <a:pPr indent="0" lvl="0" marL="0" rtl="0" algn="l">
              <a:lnSpc>
                <a:spcPct val="90000"/>
              </a:lnSpc>
              <a:spcBef>
                <a:spcPts val="0"/>
              </a:spcBef>
              <a:spcAft>
                <a:spcPts val="0"/>
              </a:spcAft>
              <a:buSzPts val="1200"/>
              <a:buNone/>
            </a:pPr>
            <a:r>
              <a:rPr lang="en" sz="1400"/>
              <a:t>Procured infrastructure</a:t>
            </a:r>
            <a:endParaRPr sz="1400"/>
          </a:p>
          <a:p>
            <a:pPr indent="-292100" lvl="0" marL="457200" rtl="0" algn="l">
              <a:lnSpc>
                <a:spcPct val="90000"/>
              </a:lnSpc>
              <a:spcBef>
                <a:spcPts val="0"/>
              </a:spcBef>
              <a:spcAft>
                <a:spcPts val="0"/>
              </a:spcAft>
              <a:buSzPts val="1000"/>
              <a:buChar char="●"/>
            </a:pPr>
            <a:r>
              <a:rPr lang="en" sz="1400"/>
              <a:t>Contract based</a:t>
            </a:r>
            <a:endParaRPr sz="1400"/>
          </a:p>
        </p:txBody>
      </p:sp>
      <p:sp>
        <p:nvSpPr>
          <p:cNvPr id="642" name="Google Shape;642;gdac89a91ea_0_4"/>
          <p:cNvSpPr/>
          <p:nvPr/>
        </p:nvSpPr>
        <p:spPr>
          <a:xfrm>
            <a:off x="455866" y="1831591"/>
            <a:ext cx="2485800" cy="274500"/>
          </a:xfrm>
          <a:prstGeom prst="roundRect">
            <a:avLst>
              <a:gd fmla="val 16667" name="adj"/>
            </a:avLst>
          </a:prstGeom>
          <a:solidFill>
            <a:srgbClr val="FF4D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On Demand</a:t>
            </a:r>
            <a:endParaRPr b="0" i="0" sz="1400" u="none" cap="none" strike="noStrike">
              <a:solidFill>
                <a:srgbClr val="000000"/>
              </a:solidFill>
              <a:latin typeface="Arial"/>
              <a:ea typeface="Arial"/>
              <a:cs typeface="Arial"/>
              <a:sym typeface="Arial"/>
            </a:endParaRPr>
          </a:p>
        </p:txBody>
      </p:sp>
      <p:sp>
        <p:nvSpPr>
          <p:cNvPr id="643" name="Google Shape;643;gdac89a91ea_0_4"/>
          <p:cNvSpPr/>
          <p:nvPr/>
        </p:nvSpPr>
        <p:spPr>
          <a:xfrm>
            <a:off x="455866" y="2404663"/>
            <a:ext cx="2485800" cy="274500"/>
          </a:xfrm>
          <a:prstGeom prst="roundRect">
            <a:avLst>
              <a:gd fmla="val 16667" name="adj"/>
            </a:avLst>
          </a:prstGeom>
          <a:solidFill>
            <a:srgbClr val="B1E0E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Project Based, Iteration</a:t>
            </a:r>
            <a:endParaRPr b="0" i="0" sz="1400" u="none" cap="none" strike="noStrike">
              <a:solidFill>
                <a:srgbClr val="000000"/>
              </a:solidFill>
              <a:latin typeface="Arial"/>
              <a:ea typeface="Arial"/>
              <a:cs typeface="Arial"/>
              <a:sym typeface="Arial"/>
            </a:endParaRPr>
          </a:p>
        </p:txBody>
      </p:sp>
      <p:sp>
        <p:nvSpPr>
          <p:cNvPr id="644" name="Google Shape;644;gdac89a91ea_0_4"/>
          <p:cNvSpPr txBox="1"/>
          <p:nvPr>
            <p:ph idx="2" type="body"/>
          </p:nvPr>
        </p:nvSpPr>
        <p:spPr>
          <a:xfrm>
            <a:off x="6535075" y="1755400"/>
            <a:ext cx="22257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rPr lang="en" sz="1300"/>
              <a:t>Hourly </a:t>
            </a:r>
            <a:endParaRPr sz="1300"/>
          </a:p>
          <a:p>
            <a:pPr indent="0" lvl="0" marL="0" rtl="0" algn="l">
              <a:lnSpc>
                <a:spcPct val="90000"/>
              </a:lnSpc>
              <a:spcBef>
                <a:spcPts val="0"/>
              </a:spcBef>
              <a:spcAft>
                <a:spcPts val="0"/>
              </a:spcAft>
              <a:buSzPts val="1200"/>
              <a:buNone/>
            </a:pPr>
            <a:r>
              <a:rPr lang="en" sz="1300"/>
              <a:t>Subscription</a:t>
            </a:r>
            <a:endParaRPr sz="1300"/>
          </a:p>
          <a:p>
            <a:pPr indent="-292100" lvl="0" marL="457200" rtl="0" algn="l">
              <a:lnSpc>
                <a:spcPct val="90000"/>
              </a:lnSpc>
              <a:spcBef>
                <a:spcPts val="0"/>
              </a:spcBef>
              <a:spcAft>
                <a:spcPts val="0"/>
              </a:spcAft>
              <a:buSzPts val="1000"/>
              <a:buChar char="●"/>
            </a:pPr>
            <a:r>
              <a:rPr lang="en" sz="1300"/>
              <a:t>Pricing calculator</a:t>
            </a:r>
            <a:endParaRPr sz="1300"/>
          </a:p>
        </p:txBody>
      </p:sp>
      <p:sp>
        <p:nvSpPr>
          <p:cNvPr id="645" name="Google Shape;645;gdac89a91ea_0_4"/>
          <p:cNvSpPr/>
          <p:nvPr/>
        </p:nvSpPr>
        <p:spPr>
          <a:xfrm>
            <a:off x="455828" y="3465275"/>
            <a:ext cx="2485800" cy="274500"/>
          </a:xfrm>
          <a:prstGeom prst="roundRect">
            <a:avLst>
              <a:gd fmla="val 16667" name="adj"/>
            </a:avLst>
          </a:prstGeom>
          <a:solidFill>
            <a:srgbClr val="F9D62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Mid-Long Term, constant</a:t>
            </a:r>
            <a:endParaRPr b="0" i="0" sz="1400" u="none" cap="none" strike="noStrike">
              <a:solidFill>
                <a:srgbClr val="000000"/>
              </a:solidFill>
              <a:latin typeface="Arial"/>
              <a:ea typeface="Arial"/>
              <a:cs typeface="Arial"/>
              <a:sym typeface="Arial"/>
            </a:endParaRPr>
          </a:p>
        </p:txBody>
      </p:sp>
      <p:sp>
        <p:nvSpPr>
          <p:cNvPr id="646" name="Google Shape;646;gdac89a91ea_0_4"/>
          <p:cNvSpPr/>
          <p:nvPr/>
        </p:nvSpPr>
        <p:spPr>
          <a:xfrm>
            <a:off x="3354825" y="2090750"/>
            <a:ext cx="2561100" cy="2745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Standard Offerings </a:t>
            </a:r>
            <a:endParaRPr b="0" i="0" sz="1400" u="none" cap="none" strike="noStrike">
              <a:solidFill>
                <a:srgbClr val="000000"/>
              </a:solidFill>
              <a:latin typeface="Arial"/>
              <a:ea typeface="Arial"/>
              <a:cs typeface="Arial"/>
              <a:sym typeface="Arial"/>
            </a:endParaRPr>
          </a:p>
        </p:txBody>
      </p:sp>
      <p:sp>
        <p:nvSpPr>
          <p:cNvPr id="647" name="Google Shape;647;gdac89a91ea_0_4"/>
          <p:cNvSpPr/>
          <p:nvPr/>
        </p:nvSpPr>
        <p:spPr>
          <a:xfrm>
            <a:off x="3322525" y="2934238"/>
            <a:ext cx="2561100" cy="2745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Custom Offerings</a:t>
            </a:r>
            <a:endParaRPr b="0" i="0" sz="1400" u="none" cap="none" strike="noStrike">
              <a:solidFill>
                <a:srgbClr val="000000"/>
              </a:solidFill>
              <a:latin typeface="Arial"/>
              <a:ea typeface="Arial"/>
              <a:cs typeface="Arial"/>
              <a:sym typeface="Arial"/>
            </a:endParaRPr>
          </a:p>
        </p:txBody>
      </p:sp>
      <p:sp>
        <p:nvSpPr>
          <p:cNvPr id="648" name="Google Shape;648;gdac89a91ea_0_4"/>
          <p:cNvSpPr/>
          <p:nvPr/>
        </p:nvSpPr>
        <p:spPr>
          <a:xfrm>
            <a:off x="3354825" y="3777725"/>
            <a:ext cx="2561100" cy="2745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Managed Colocation</a:t>
            </a:r>
            <a:endParaRPr b="0" i="0" sz="1400" u="none" cap="none" strike="noStrike">
              <a:solidFill>
                <a:srgbClr val="000000"/>
              </a:solidFill>
              <a:latin typeface="Arial"/>
              <a:ea typeface="Arial"/>
              <a:cs typeface="Arial"/>
              <a:sym typeface="Arial"/>
            </a:endParaRPr>
          </a:p>
        </p:txBody>
      </p:sp>
      <p:sp>
        <p:nvSpPr>
          <p:cNvPr id="649" name="Google Shape;649;gdac89a91ea_0_4"/>
          <p:cNvSpPr/>
          <p:nvPr/>
        </p:nvSpPr>
        <p:spPr>
          <a:xfrm>
            <a:off x="455828" y="3998675"/>
            <a:ext cx="2485800" cy="274500"/>
          </a:xfrm>
          <a:prstGeom prst="roundRect">
            <a:avLst>
              <a:gd fmla="val 16667" name="adj"/>
            </a:avLst>
          </a:prstGeom>
          <a:solidFill>
            <a:srgbClr val="F9D62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Shared Infrastructure </a:t>
            </a:r>
            <a:endParaRPr b="0" i="0" sz="1400" u="none" cap="none" strike="noStrike">
              <a:solidFill>
                <a:srgbClr val="000000"/>
              </a:solidFill>
              <a:latin typeface="Arial"/>
              <a:ea typeface="Arial"/>
              <a:cs typeface="Arial"/>
              <a:sym typeface="Arial"/>
            </a:endParaRPr>
          </a:p>
        </p:txBody>
      </p:sp>
      <p:sp>
        <p:nvSpPr>
          <p:cNvPr id="650" name="Google Shape;650;gdac89a91ea_0_4"/>
          <p:cNvSpPr/>
          <p:nvPr/>
        </p:nvSpPr>
        <p:spPr>
          <a:xfrm>
            <a:off x="455828" y="2931875"/>
            <a:ext cx="2485800" cy="274500"/>
          </a:xfrm>
          <a:prstGeom prst="roundRect">
            <a:avLst>
              <a:gd fmla="val 16667" name="adj"/>
            </a:avLst>
          </a:prstGeom>
          <a:solidFill>
            <a:srgbClr val="B1E0E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CapEx / OpEx Spend </a:t>
            </a:r>
            <a:endParaRPr b="0" i="0" sz="1400" u="none" cap="none" strike="noStrike">
              <a:solidFill>
                <a:srgbClr val="000000"/>
              </a:solidFill>
              <a:latin typeface="Arial"/>
              <a:ea typeface="Arial"/>
              <a:cs typeface="Arial"/>
              <a:sym typeface="Arial"/>
            </a:endParaRPr>
          </a:p>
        </p:txBody>
      </p:sp>
      <p:sp>
        <p:nvSpPr>
          <p:cNvPr id="651" name="Google Shape;651;gdac89a91ea_0_4"/>
          <p:cNvSpPr txBox="1"/>
          <p:nvPr>
            <p:ph idx="1" type="body"/>
          </p:nvPr>
        </p:nvSpPr>
        <p:spPr>
          <a:xfrm>
            <a:off x="729950" y="1249794"/>
            <a:ext cx="2106000" cy="474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750"/>
              </a:spcBef>
              <a:spcAft>
                <a:spcPts val="0"/>
              </a:spcAft>
              <a:buClr>
                <a:srgbClr val="FF4D00"/>
              </a:buClr>
              <a:buSzPts val="1400"/>
              <a:buNone/>
            </a:pPr>
            <a:r>
              <a:rPr b="1" lang="en" sz="1600">
                <a:solidFill>
                  <a:srgbClr val="000000"/>
                </a:solidFill>
                <a:latin typeface="Montserrat"/>
                <a:ea typeface="Montserrat"/>
                <a:cs typeface="Montserrat"/>
                <a:sym typeface="Montserrat"/>
              </a:rPr>
              <a:t>Your Need</a:t>
            </a:r>
            <a:endParaRPr b="1" sz="1600">
              <a:solidFill>
                <a:srgbClr val="000000"/>
              </a:solidFill>
              <a:latin typeface="Montserrat"/>
              <a:ea typeface="Montserrat"/>
              <a:cs typeface="Montserrat"/>
              <a:sym typeface="Montserrat"/>
            </a:endParaRPr>
          </a:p>
        </p:txBody>
      </p:sp>
      <p:sp>
        <p:nvSpPr>
          <p:cNvPr id="652" name="Google Shape;652;gdac89a91ea_0_4"/>
          <p:cNvSpPr txBox="1"/>
          <p:nvPr>
            <p:ph idx="1" type="body"/>
          </p:nvPr>
        </p:nvSpPr>
        <p:spPr>
          <a:xfrm>
            <a:off x="3549350" y="1249794"/>
            <a:ext cx="2106000" cy="474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750"/>
              </a:spcBef>
              <a:spcAft>
                <a:spcPts val="0"/>
              </a:spcAft>
              <a:buClr>
                <a:srgbClr val="FF4D00"/>
              </a:buClr>
              <a:buSzPts val="1400"/>
              <a:buNone/>
            </a:pPr>
            <a:r>
              <a:rPr b="1" lang="en" sz="1600">
                <a:solidFill>
                  <a:srgbClr val="000000"/>
                </a:solidFill>
                <a:latin typeface="Montserrat"/>
                <a:ea typeface="Montserrat"/>
                <a:cs typeface="Montserrat"/>
                <a:sym typeface="Montserrat"/>
              </a:rPr>
              <a:t>ISAIC Offering</a:t>
            </a:r>
            <a:endParaRPr b="1" sz="1600">
              <a:solidFill>
                <a:srgbClr val="000000"/>
              </a:solidFill>
              <a:latin typeface="Montserrat"/>
              <a:ea typeface="Montserrat"/>
              <a:cs typeface="Montserrat"/>
              <a:sym typeface="Montserrat"/>
            </a:endParaRPr>
          </a:p>
        </p:txBody>
      </p:sp>
      <p:sp>
        <p:nvSpPr>
          <p:cNvPr id="653" name="Google Shape;653;gdac89a91ea_0_4"/>
          <p:cNvSpPr/>
          <p:nvPr/>
        </p:nvSpPr>
        <p:spPr>
          <a:xfrm>
            <a:off x="6392825" y="2522900"/>
            <a:ext cx="2352900" cy="751800"/>
          </a:xfrm>
          <a:prstGeom prst="roundRect">
            <a:avLst>
              <a:gd fmla="val 16667" name="adj"/>
            </a:avLst>
          </a:prstGeom>
          <a:noFill/>
          <a:ln cap="flat" cmpd="sng" w="28575">
            <a:solidFill>
              <a:srgbClr val="B1E0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dac89a91ea_0_4"/>
          <p:cNvSpPr txBox="1"/>
          <p:nvPr>
            <p:ph idx="2" type="body"/>
          </p:nvPr>
        </p:nvSpPr>
        <p:spPr>
          <a:xfrm>
            <a:off x="6489400" y="2593600"/>
            <a:ext cx="22257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rPr lang="en" sz="1400"/>
              <a:t>Fixed fee </a:t>
            </a:r>
            <a:endParaRPr sz="1400"/>
          </a:p>
          <a:p>
            <a:pPr indent="0" lvl="0" marL="0" rtl="0" algn="l">
              <a:lnSpc>
                <a:spcPct val="90000"/>
              </a:lnSpc>
              <a:spcBef>
                <a:spcPts val="0"/>
              </a:spcBef>
              <a:spcAft>
                <a:spcPts val="0"/>
              </a:spcAft>
              <a:buSzPts val="1200"/>
              <a:buNone/>
            </a:pPr>
            <a:r>
              <a:rPr lang="en" sz="1400"/>
              <a:t>Subscription + hourly</a:t>
            </a:r>
            <a:endParaRPr sz="1400"/>
          </a:p>
          <a:p>
            <a:pPr indent="-292100" lvl="0" marL="457200" rtl="0" algn="l">
              <a:lnSpc>
                <a:spcPct val="90000"/>
              </a:lnSpc>
              <a:spcBef>
                <a:spcPts val="0"/>
              </a:spcBef>
              <a:spcAft>
                <a:spcPts val="0"/>
              </a:spcAft>
              <a:buSzPts val="1000"/>
              <a:buChar char="●"/>
            </a:pPr>
            <a:r>
              <a:rPr lang="en" sz="1400"/>
              <a:t>Quotation based</a:t>
            </a:r>
            <a:endParaRPr sz="1400"/>
          </a:p>
        </p:txBody>
      </p:sp>
      <p:sp>
        <p:nvSpPr>
          <p:cNvPr id="655" name="Google Shape;655;gdac89a91ea_0_4"/>
          <p:cNvSpPr txBox="1"/>
          <p:nvPr>
            <p:ph idx="1" type="body"/>
          </p:nvPr>
        </p:nvSpPr>
        <p:spPr>
          <a:xfrm>
            <a:off x="6449925" y="1199707"/>
            <a:ext cx="2106000" cy="474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750"/>
              </a:spcBef>
              <a:spcAft>
                <a:spcPts val="0"/>
              </a:spcAft>
              <a:buClr>
                <a:srgbClr val="FF4D00"/>
              </a:buClr>
              <a:buSzPts val="1400"/>
              <a:buNone/>
            </a:pPr>
            <a:r>
              <a:rPr b="1" lang="en" sz="1600">
                <a:solidFill>
                  <a:srgbClr val="000000"/>
                </a:solidFill>
                <a:latin typeface="Montserrat"/>
                <a:ea typeface="Montserrat"/>
                <a:cs typeface="Montserrat"/>
                <a:sym typeface="Montserrat"/>
              </a:rPr>
              <a:t>Pricing Approach</a:t>
            </a:r>
            <a:endParaRPr b="1" sz="1600">
              <a:solidFill>
                <a:srgbClr val="000000"/>
              </a:solidFill>
              <a:latin typeface="Montserrat"/>
              <a:ea typeface="Montserrat"/>
              <a:cs typeface="Montserrat"/>
              <a:sym typeface="Montserrat"/>
            </a:endParaRPr>
          </a:p>
        </p:txBody>
      </p:sp>
      <p:sp>
        <p:nvSpPr>
          <p:cNvPr id="656" name="Google Shape;656;gdac89a91ea_0_4"/>
          <p:cNvSpPr txBox="1"/>
          <p:nvPr/>
        </p:nvSpPr>
        <p:spPr>
          <a:xfrm>
            <a:off x="1795175" y="4652675"/>
            <a:ext cx="5356500" cy="32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 Free time trial for virtual machine, onboard or offboard anytime</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daafbcb24f_0_614"/>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662" name="Google Shape;662;gdaafbcb24f_0_614"/>
          <p:cNvSpPr txBox="1"/>
          <p:nvPr/>
        </p:nvSpPr>
        <p:spPr>
          <a:xfrm>
            <a:off x="504427" y="8170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Montserrat"/>
                <a:ea typeface="Montserrat"/>
                <a:cs typeface="Montserrat"/>
                <a:sym typeface="Montserrat"/>
              </a:rPr>
              <a:t>Questions</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7"/>
          <p:cNvSpPr txBox="1"/>
          <p:nvPr>
            <p:ph type="title"/>
          </p:nvPr>
        </p:nvSpPr>
        <p:spPr>
          <a:xfrm>
            <a:off x="571500" y="571666"/>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t>Contact Us</a:t>
            </a:r>
            <a:endParaRPr sz="2200"/>
          </a:p>
        </p:txBody>
      </p:sp>
      <p:grpSp>
        <p:nvGrpSpPr>
          <p:cNvPr id="668" name="Google Shape;668;p17"/>
          <p:cNvGrpSpPr/>
          <p:nvPr/>
        </p:nvGrpSpPr>
        <p:grpSpPr>
          <a:xfrm>
            <a:off x="1787067" y="1241304"/>
            <a:ext cx="5569609" cy="3167828"/>
            <a:chOff x="2001685" y="601111"/>
            <a:chExt cx="5757892" cy="3258747"/>
          </a:xfrm>
        </p:grpSpPr>
        <p:pic>
          <p:nvPicPr>
            <p:cNvPr id="669" name="Google Shape;669;p17"/>
            <p:cNvPicPr preferRelativeResize="0"/>
            <p:nvPr/>
          </p:nvPicPr>
          <p:blipFill rotWithShape="1">
            <a:blip r:embed="rId3">
              <a:alphaModFix/>
            </a:blip>
            <a:srcRect b="0" l="0" r="0" t="0"/>
            <a:stretch/>
          </p:blipFill>
          <p:spPr>
            <a:xfrm>
              <a:off x="2041825" y="601111"/>
              <a:ext cx="5717752" cy="3258747"/>
            </a:xfrm>
            <a:prstGeom prst="rect">
              <a:avLst/>
            </a:prstGeom>
            <a:solidFill>
              <a:srgbClr val="F9F7F9"/>
            </a:solidFill>
            <a:ln>
              <a:noFill/>
            </a:ln>
          </p:spPr>
        </p:pic>
        <p:sp>
          <p:nvSpPr>
            <p:cNvPr id="670" name="Google Shape;670;p17"/>
            <p:cNvSpPr/>
            <p:nvPr/>
          </p:nvSpPr>
          <p:spPr>
            <a:xfrm>
              <a:off x="2819716" y="2732946"/>
              <a:ext cx="373861" cy="400200"/>
            </a:xfrm>
            <a:custGeom>
              <a:rect b="b" l="l" r="r" t="t"/>
              <a:pathLst>
                <a:path extrusionOk="0" h="3960000" w="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5ED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671" name="Google Shape;671;p17"/>
            <p:cNvSpPr/>
            <p:nvPr/>
          </p:nvSpPr>
          <p:spPr>
            <a:xfrm>
              <a:off x="2819614" y="3265295"/>
              <a:ext cx="367192" cy="370312"/>
            </a:xfrm>
            <a:custGeom>
              <a:rect b="b" l="l" r="r" t="t"/>
              <a:pathLst>
                <a:path extrusionOk="0" h="3960440" w="3888432">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rgbClr val="5ED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672" name="Google Shape;672;p17"/>
            <p:cNvSpPr txBox="1"/>
            <p:nvPr/>
          </p:nvSpPr>
          <p:spPr>
            <a:xfrm>
              <a:off x="2001685" y="601111"/>
              <a:ext cx="57177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00B0F0"/>
                  </a:solidFill>
                  <a:latin typeface="Montserrat"/>
                  <a:ea typeface="Montserrat"/>
                  <a:cs typeface="Montserrat"/>
                  <a:sym typeface="Montserrat"/>
                </a:rPr>
                <a:t>www.isaic.ca</a:t>
              </a:r>
              <a:endParaRPr b="1" i="0" sz="3200" u="none" cap="none" strike="noStrike">
                <a:solidFill>
                  <a:srgbClr val="00B0F0"/>
                </a:solidFill>
                <a:latin typeface="Arial"/>
                <a:ea typeface="Arial"/>
                <a:cs typeface="Arial"/>
                <a:sym typeface="Arial"/>
              </a:endParaRPr>
            </a:p>
          </p:txBody>
        </p:sp>
        <p:sp>
          <p:nvSpPr>
            <p:cNvPr id="673" name="Google Shape;673;p17"/>
            <p:cNvSpPr txBox="1"/>
            <p:nvPr/>
          </p:nvSpPr>
          <p:spPr>
            <a:xfrm>
              <a:off x="3373305" y="2788150"/>
              <a:ext cx="348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52A22"/>
                  </a:solidFill>
                  <a:latin typeface="Montserrat"/>
                  <a:ea typeface="Montserrat"/>
                  <a:cs typeface="Montserrat"/>
                  <a:sym typeface="Montserrat"/>
                </a:rPr>
                <a:t>@poweredbyisaic</a:t>
              </a:r>
              <a:endParaRPr b="0" i="0" sz="1500" u="none" cap="none" strike="noStrike">
                <a:solidFill>
                  <a:srgbClr val="000000"/>
                </a:solidFill>
                <a:latin typeface="Arial"/>
                <a:ea typeface="Arial"/>
                <a:cs typeface="Arial"/>
                <a:sym typeface="Arial"/>
              </a:endParaRPr>
            </a:p>
          </p:txBody>
        </p:sp>
        <p:sp>
          <p:nvSpPr>
            <p:cNvPr id="674" name="Google Shape;674;p17"/>
            <p:cNvSpPr txBox="1"/>
            <p:nvPr/>
          </p:nvSpPr>
          <p:spPr>
            <a:xfrm>
              <a:off x="3373305" y="3300742"/>
              <a:ext cx="42117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Montserrat"/>
                  <a:ea typeface="Montserrat"/>
                  <a:cs typeface="Montserrat"/>
                  <a:sym typeface="Montserrat"/>
                </a:rPr>
                <a:t>LinkedIn.com/company/poweredbyisaic</a:t>
              </a:r>
              <a:endParaRPr b="0" i="0" sz="15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a:ea typeface="Montserrat"/>
                <a:cs typeface="Montserrat"/>
                <a:sym typeface="Montserrat"/>
              </a:endParaRPr>
            </a:p>
          </p:txBody>
        </p:sp>
      </p:grpSp>
      <p:sp>
        <p:nvSpPr>
          <p:cNvPr id="675" name="Google Shape;675;p17"/>
          <p:cNvSpPr/>
          <p:nvPr/>
        </p:nvSpPr>
        <p:spPr>
          <a:xfrm>
            <a:off x="2571970" y="1999290"/>
            <a:ext cx="361646" cy="242706"/>
          </a:xfrm>
          <a:custGeom>
            <a:rect b="b" l="l" r="r" t="t"/>
            <a:pathLst>
              <a:path extrusionOk="0" h="2375905" w="3240001">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rgbClr val="5ED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6" name="Google Shape;676;p17"/>
          <p:cNvSpPr txBox="1"/>
          <p:nvPr/>
        </p:nvSpPr>
        <p:spPr>
          <a:xfrm>
            <a:off x="3216427" y="1945353"/>
            <a:ext cx="4010506" cy="320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252A22"/>
                </a:solidFill>
                <a:latin typeface="Montserrat"/>
                <a:ea typeface="Montserrat"/>
                <a:cs typeface="Montserrat"/>
                <a:sym typeface="Montserrat"/>
              </a:rPr>
              <a:t>Crys Vanier</a:t>
            </a:r>
            <a:r>
              <a:rPr b="0" i="0" lang="en" sz="1500" u="none" cap="none" strike="noStrike">
                <a:solidFill>
                  <a:srgbClr val="252A22"/>
                </a:solidFill>
                <a:latin typeface="Montserrat"/>
                <a:ea typeface="Montserrat"/>
                <a:cs typeface="Montserrat"/>
                <a:sym typeface="Montserrat"/>
              </a:rPr>
              <a:t>, Executive Director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sng" cap="none" strike="noStrike">
                <a:solidFill>
                  <a:srgbClr val="252A22"/>
                </a:solidFill>
                <a:latin typeface="Montserrat"/>
                <a:ea typeface="Montserrat"/>
                <a:cs typeface="Montserrat"/>
                <a:sym typeface="Montserrat"/>
                <a:hlinkClick r:id="rId4">
                  <a:extLst>
                    <a:ext uri="{A12FA001-AC4F-418D-AE19-62706E023703}">
                      <ahyp:hlinkClr val="tx"/>
                    </a:ext>
                  </a:extLst>
                </a:hlinkClick>
              </a:rPr>
              <a:t>crys.vanier@ualberta.ca</a:t>
            </a:r>
            <a:r>
              <a:rPr b="0" i="0" lang="en" sz="1500" u="none" cap="none" strike="noStrike">
                <a:solidFill>
                  <a:srgbClr val="252A22"/>
                </a:solidFill>
                <a:latin typeface="Montserrat"/>
                <a:ea typeface="Montserrat"/>
                <a:cs typeface="Montserrat"/>
                <a:sym typeface="Montserrat"/>
              </a:rPr>
              <a:t> </a:t>
            </a:r>
            <a:endParaRPr b="0" i="0" sz="15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252A22"/>
                </a:solidFill>
                <a:latin typeface="Montserrat"/>
                <a:ea typeface="Montserrat"/>
                <a:cs typeface="Montserrat"/>
                <a:sym typeface="Montserrat"/>
              </a:rPr>
              <a:t>Technical Team</a:t>
            </a:r>
            <a:r>
              <a:rPr b="0" i="0" lang="en" sz="1500" u="none" cap="none" strike="noStrike">
                <a:solidFill>
                  <a:srgbClr val="252A22"/>
                </a:solidFill>
                <a:latin typeface="Montserrat"/>
                <a:ea typeface="Montserrat"/>
                <a:cs typeface="Montserrat"/>
                <a:sym typeface="Montserrat"/>
              </a:rPr>
              <a:t>  </a:t>
            </a:r>
            <a:endParaRPr b="0" i="0" sz="15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52A22"/>
                </a:solidFill>
                <a:latin typeface="Montserrat"/>
                <a:ea typeface="Montserrat"/>
                <a:cs typeface="Montserrat"/>
                <a:sym typeface="Montserrat"/>
              </a:rPr>
              <a:t>support@isaic.ca</a:t>
            </a:r>
            <a:endParaRPr b="0" i="0" sz="15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7" name="Google Shape;677;p17"/>
          <p:cNvSpPr/>
          <p:nvPr/>
        </p:nvSpPr>
        <p:spPr>
          <a:xfrm>
            <a:off x="2571970" y="2658799"/>
            <a:ext cx="364500" cy="243530"/>
          </a:xfrm>
          <a:custGeom>
            <a:rect b="b" l="l" r="r" t="t"/>
            <a:pathLst>
              <a:path extrusionOk="0" h="2375905" w="3240001">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rgbClr val="5ED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0"/>
          <p:cNvSpPr/>
          <p:nvPr/>
        </p:nvSpPr>
        <p:spPr>
          <a:xfrm>
            <a:off x="3296132" y="1179456"/>
            <a:ext cx="2540100" cy="2540100"/>
          </a:xfrm>
          <a:prstGeom prst="donut">
            <a:avLst>
              <a:gd fmla="val 16067" name="adj"/>
            </a:avLst>
          </a:prstGeom>
          <a:solidFill>
            <a:srgbClr val="AFE2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1" name="Google Shape;261;p10"/>
          <p:cNvGrpSpPr/>
          <p:nvPr/>
        </p:nvGrpSpPr>
        <p:grpSpPr>
          <a:xfrm>
            <a:off x="131305" y="1689889"/>
            <a:ext cx="3294798" cy="564010"/>
            <a:chOff x="-69690" y="1485392"/>
            <a:chExt cx="3682159" cy="405208"/>
          </a:xfrm>
        </p:grpSpPr>
        <p:cxnSp>
          <p:nvCxnSpPr>
            <p:cNvPr id="262" name="Google Shape;262;p10"/>
            <p:cNvCxnSpPr/>
            <p:nvPr/>
          </p:nvCxnSpPr>
          <p:spPr>
            <a:xfrm>
              <a:off x="3178969" y="1638300"/>
              <a:ext cx="433500" cy="252300"/>
            </a:xfrm>
            <a:prstGeom prst="straightConnector1">
              <a:avLst/>
            </a:prstGeom>
            <a:noFill/>
            <a:ln cap="flat" cmpd="sng" w="19050">
              <a:solidFill>
                <a:srgbClr val="191947"/>
              </a:solidFill>
              <a:prstDash val="solid"/>
              <a:round/>
              <a:headEnd len="med" w="med" type="oval"/>
              <a:tailEnd len="sm" w="sm" type="none"/>
            </a:ln>
          </p:spPr>
        </p:cxnSp>
        <p:sp>
          <p:nvSpPr>
            <p:cNvPr id="263" name="Google Shape;263;p10"/>
            <p:cNvSpPr txBox="1"/>
            <p:nvPr/>
          </p:nvSpPr>
          <p:spPr>
            <a:xfrm>
              <a:off x="-69690" y="1485392"/>
              <a:ext cx="2833200" cy="176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p:txBody>
        </p:sp>
      </p:grpSp>
      <p:grpSp>
        <p:nvGrpSpPr>
          <p:cNvPr id="264" name="Google Shape;264;p10"/>
          <p:cNvGrpSpPr/>
          <p:nvPr/>
        </p:nvGrpSpPr>
        <p:grpSpPr>
          <a:xfrm>
            <a:off x="5517319" y="1315125"/>
            <a:ext cx="3158006" cy="669600"/>
            <a:chOff x="5517319" y="1315125"/>
            <a:chExt cx="3158006" cy="669600"/>
          </a:xfrm>
        </p:grpSpPr>
        <p:cxnSp>
          <p:nvCxnSpPr>
            <p:cNvPr id="265" name="Google Shape;265;p10"/>
            <p:cNvCxnSpPr/>
            <p:nvPr/>
          </p:nvCxnSpPr>
          <p:spPr>
            <a:xfrm flipH="1">
              <a:off x="5517319" y="1638300"/>
              <a:ext cx="433500" cy="252300"/>
            </a:xfrm>
            <a:prstGeom prst="straightConnector1">
              <a:avLst/>
            </a:prstGeom>
            <a:noFill/>
            <a:ln cap="flat" cmpd="sng" w="19050">
              <a:solidFill>
                <a:srgbClr val="FFD600"/>
              </a:solidFill>
              <a:prstDash val="solid"/>
              <a:round/>
              <a:headEnd len="med" w="med" type="oval"/>
              <a:tailEnd len="sm" w="sm" type="none"/>
            </a:ln>
          </p:spPr>
        </p:cxnSp>
        <p:sp>
          <p:nvSpPr>
            <p:cNvPr id="266" name="Google Shape;266;p10"/>
            <p:cNvSpPr txBox="1"/>
            <p:nvPr/>
          </p:nvSpPr>
          <p:spPr>
            <a:xfrm>
              <a:off x="5962125" y="1315125"/>
              <a:ext cx="2713200" cy="66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Montserrat"/>
                  <a:ea typeface="Montserrat"/>
                  <a:cs typeface="Montserrat"/>
                  <a:sym typeface="Montserrat"/>
                </a:rPr>
                <a:t>Algorithmic innovation requires </a:t>
              </a:r>
              <a:endParaRPr b="0" i="0" sz="11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4B858E"/>
                </a:buClr>
                <a:buSzPts val="1200"/>
                <a:buFont typeface="Roboto"/>
                <a:buChar char="●"/>
              </a:pPr>
              <a:r>
                <a:rPr b="0" i="0" lang="en" sz="1100" u="none" cap="none" strike="noStrike">
                  <a:solidFill>
                    <a:srgbClr val="000000"/>
                  </a:solidFill>
                  <a:latin typeface="Montserrat"/>
                  <a:ea typeface="Montserrat"/>
                  <a:cs typeface="Montserrat"/>
                  <a:sym typeface="Montserrat"/>
                </a:rPr>
                <a:t>AI skills </a:t>
              </a:r>
              <a:endParaRPr b="0" i="0" sz="11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4B858E"/>
                </a:buClr>
                <a:buSzPts val="1200"/>
                <a:buFont typeface="Roboto"/>
                <a:buChar char="●"/>
              </a:pPr>
              <a:r>
                <a:rPr b="0" i="0" lang="en" sz="1100" u="none" cap="none" strike="noStrike">
                  <a:solidFill>
                    <a:srgbClr val="000000"/>
                  </a:solidFill>
                  <a:latin typeface="Montserrat"/>
                  <a:ea typeface="Montserrat"/>
                  <a:cs typeface="Montserrat"/>
                  <a:sym typeface="Montserrat"/>
                </a:rPr>
                <a:t>IT skills</a:t>
              </a:r>
              <a:endParaRPr b="0" i="0" sz="11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4B858E"/>
                </a:buClr>
                <a:buSzPts val="1200"/>
                <a:buFont typeface="Roboto"/>
                <a:buChar char="●"/>
              </a:pPr>
              <a:r>
                <a:rPr b="0" i="0" lang="en" sz="1100" u="none" cap="none" strike="noStrike">
                  <a:solidFill>
                    <a:srgbClr val="000000"/>
                  </a:solidFill>
                  <a:latin typeface="Montserrat"/>
                  <a:ea typeface="Montserrat"/>
                  <a:cs typeface="Montserrat"/>
                  <a:sym typeface="Montserrat"/>
                </a:rPr>
                <a:t>domain understanding</a:t>
              </a:r>
              <a:endParaRPr b="0" i="0" sz="1100" u="none" cap="none" strike="noStrike">
                <a:solidFill>
                  <a:srgbClr val="000000"/>
                </a:solidFill>
                <a:latin typeface="Montserrat"/>
                <a:ea typeface="Montserrat"/>
                <a:cs typeface="Montserrat"/>
                <a:sym typeface="Montserrat"/>
              </a:endParaRPr>
            </a:p>
            <a:p>
              <a:pPr indent="-298450" lvl="0" marL="457200" marR="0" rtl="0" algn="l">
                <a:lnSpc>
                  <a:spcPct val="100000"/>
                </a:lnSpc>
                <a:spcBef>
                  <a:spcPts val="0"/>
                </a:spcBef>
                <a:spcAft>
                  <a:spcPts val="0"/>
                </a:spcAft>
                <a:buClr>
                  <a:srgbClr val="4B858E"/>
                </a:buClr>
                <a:buSzPts val="1100"/>
                <a:buFont typeface="Montserrat"/>
                <a:buChar char="●"/>
              </a:pPr>
              <a:r>
                <a:rPr b="0" i="0" lang="en" sz="1100" u="none" cap="none" strike="noStrike">
                  <a:solidFill>
                    <a:srgbClr val="000000"/>
                  </a:solidFill>
                  <a:latin typeface="Montserrat"/>
                  <a:ea typeface="Montserrat"/>
                  <a:cs typeface="Montserrat"/>
                  <a:sym typeface="Montserrat"/>
                </a:rPr>
                <a:t>change &amp; buy-in</a:t>
              </a:r>
              <a:endParaRPr b="0" i="0" sz="1100" u="none" cap="none" strike="noStrike">
                <a:solidFill>
                  <a:srgbClr val="000000"/>
                </a:solidFill>
                <a:latin typeface="Montserrat"/>
                <a:ea typeface="Montserrat"/>
                <a:cs typeface="Montserrat"/>
                <a:sym typeface="Montserrat"/>
              </a:endParaRPr>
            </a:p>
          </p:txBody>
        </p:sp>
      </p:grpSp>
      <p:grpSp>
        <p:nvGrpSpPr>
          <p:cNvPr id="267" name="Google Shape;267;p10"/>
          <p:cNvGrpSpPr/>
          <p:nvPr/>
        </p:nvGrpSpPr>
        <p:grpSpPr>
          <a:xfrm>
            <a:off x="2277769" y="3535140"/>
            <a:ext cx="5548500" cy="1224028"/>
            <a:chOff x="2277769" y="3535140"/>
            <a:chExt cx="5548500" cy="1224028"/>
          </a:xfrm>
        </p:grpSpPr>
        <p:cxnSp>
          <p:nvCxnSpPr>
            <p:cNvPr id="268" name="Google Shape;268;p10"/>
            <p:cNvCxnSpPr/>
            <p:nvPr/>
          </p:nvCxnSpPr>
          <p:spPr>
            <a:xfrm rot="10800000">
              <a:off x="4556399" y="3535140"/>
              <a:ext cx="0" cy="460500"/>
            </a:xfrm>
            <a:prstGeom prst="straightConnector1">
              <a:avLst/>
            </a:prstGeom>
            <a:noFill/>
            <a:ln cap="flat" cmpd="sng" w="19050">
              <a:solidFill>
                <a:srgbClr val="4B858E"/>
              </a:solidFill>
              <a:prstDash val="solid"/>
              <a:round/>
              <a:headEnd len="med" w="med" type="oval"/>
              <a:tailEnd len="sm" w="sm" type="none"/>
            </a:ln>
          </p:spPr>
        </p:cxnSp>
        <p:sp>
          <p:nvSpPr>
            <p:cNvPr id="269" name="Google Shape;269;p10"/>
            <p:cNvSpPr txBox="1"/>
            <p:nvPr/>
          </p:nvSpPr>
          <p:spPr>
            <a:xfrm>
              <a:off x="2277769" y="4089568"/>
              <a:ext cx="5548500" cy="66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4B858E"/>
                </a:buClr>
                <a:buSzPts val="1200"/>
                <a:buFont typeface="Roboto"/>
                <a:buChar char="●"/>
              </a:pPr>
              <a:r>
                <a:rPr b="0" i="0" lang="en" sz="1100" u="none" cap="none" strike="noStrike">
                  <a:solidFill>
                    <a:srgbClr val="000000"/>
                  </a:solidFill>
                  <a:latin typeface="Montserrat"/>
                  <a:ea typeface="Montserrat"/>
                  <a:cs typeface="Montserrat"/>
                  <a:sym typeface="Montserrat"/>
                </a:rPr>
                <a:t>Limits the speed at which AI solutions can be developed</a:t>
              </a:r>
              <a:endParaRPr b="0" i="0" sz="11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4B858E"/>
                </a:buClr>
                <a:buSzPts val="1200"/>
                <a:buFont typeface="Roboto"/>
                <a:buChar char="●"/>
              </a:pPr>
              <a:r>
                <a:rPr b="0" i="0" lang="en" sz="1100" u="none" cap="none" strike="noStrike">
                  <a:solidFill>
                    <a:srgbClr val="000000"/>
                  </a:solidFill>
                  <a:latin typeface="Montserrat"/>
                  <a:ea typeface="Montserrat"/>
                  <a:cs typeface="Montserrat"/>
                  <a:sym typeface="Montserrat"/>
                </a:rPr>
                <a:t>Under-recognized - cost, egress, IT divorce</a:t>
              </a:r>
              <a:endParaRPr b="0" i="0" sz="11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4B858E"/>
                </a:buClr>
                <a:buSzPts val="1200"/>
                <a:buFont typeface="Roboto"/>
                <a:buChar char="●"/>
              </a:pPr>
              <a:r>
                <a:rPr b="0" i="0" lang="en" sz="1100" u="none" cap="none" strike="noStrike">
                  <a:solidFill>
                    <a:srgbClr val="000000"/>
                  </a:solidFill>
                  <a:latin typeface="Montserrat"/>
                  <a:ea typeface="Montserrat"/>
                  <a:cs typeface="Montserrat"/>
                  <a:sym typeface="Montserrat"/>
                </a:rPr>
                <a:t>On prem is still prevalent, hybrid newest</a:t>
              </a:r>
              <a:endParaRPr b="0" i="0" sz="11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4B858E"/>
                </a:buClr>
                <a:buSzPts val="1200"/>
                <a:buFont typeface="Roboto"/>
                <a:buChar char="●"/>
              </a:pPr>
              <a:r>
                <a:rPr b="0" i="0" lang="en" sz="1100" u="none" cap="none" strike="noStrike">
                  <a:solidFill>
                    <a:srgbClr val="000000"/>
                  </a:solidFill>
                  <a:latin typeface="Montserrat"/>
                  <a:ea typeface="Montserrat"/>
                  <a:cs typeface="Montserrat"/>
                  <a:sym typeface="Montserrat"/>
                </a:rPr>
                <a:t>Market offerings are complicated and fragmented</a:t>
              </a:r>
              <a:endParaRPr b="0" i="0" sz="1100" u="none" cap="none" strike="noStrike">
                <a:solidFill>
                  <a:srgbClr val="000000"/>
                </a:solidFill>
                <a:latin typeface="Montserrat"/>
                <a:ea typeface="Montserrat"/>
                <a:cs typeface="Montserrat"/>
                <a:sym typeface="Montserrat"/>
              </a:endParaRPr>
            </a:p>
          </p:txBody>
        </p:sp>
      </p:grpSp>
      <p:sp>
        <p:nvSpPr>
          <p:cNvPr id="270" name="Google Shape;270;p10"/>
          <p:cNvSpPr/>
          <p:nvPr/>
        </p:nvSpPr>
        <p:spPr>
          <a:xfrm flipH="1" rot="-9000757">
            <a:off x="3217910" y="1077457"/>
            <a:ext cx="2690226" cy="2690226"/>
          </a:xfrm>
          <a:prstGeom prst="blockArc">
            <a:avLst>
              <a:gd fmla="val 14316164" name="adj1"/>
              <a:gd fmla="val 21502663" name="adj2"/>
              <a:gd fmla="val 9415" name="adj3"/>
            </a:avLst>
          </a:prstGeom>
          <a:solidFill>
            <a:srgbClr val="4B858E"/>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 name="Google Shape;271;p10"/>
          <p:cNvGrpSpPr/>
          <p:nvPr/>
        </p:nvGrpSpPr>
        <p:grpSpPr>
          <a:xfrm>
            <a:off x="2666453" y="519626"/>
            <a:ext cx="3793472" cy="3778666"/>
            <a:chOff x="2647927" y="520540"/>
            <a:chExt cx="3793472" cy="3778666"/>
          </a:xfrm>
        </p:grpSpPr>
        <p:sp>
          <p:nvSpPr>
            <p:cNvPr id="272" name="Google Shape;272;p10"/>
            <p:cNvSpPr txBox="1"/>
            <p:nvPr/>
          </p:nvSpPr>
          <p:spPr>
            <a:xfrm>
              <a:off x="3835283" y="1962910"/>
              <a:ext cx="1443600" cy="804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Factors Driving Application of AI </a:t>
              </a:r>
              <a:endParaRPr b="1" i="0" sz="1200" u="none" cap="none" strike="noStrike">
                <a:solidFill>
                  <a:srgbClr val="000000"/>
                </a:solidFill>
                <a:latin typeface="Montserrat"/>
                <a:ea typeface="Montserrat"/>
                <a:cs typeface="Montserrat"/>
                <a:sym typeface="Montserrat"/>
              </a:endParaRPr>
            </a:p>
          </p:txBody>
        </p:sp>
        <p:sp>
          <p:nvSpPr>
            <p:cNvPr id="273" name="Google Shape;273;p10"/>
            <p:cNvSpPr/>
            <p:nvPr/>
          </p:nvSpPr>
          <p:spPr>
            <a:xfrm rot="2016951">
              <a:off x="3167512" y="1055766"/>
              <a:ext cx="2751611" cy="2708213"/>
            </a:xfrm>
            <a:prstGeom prst="blockArc">
              <a:avLst>
                <a:gd fmla="val 14414370" name="adj1"/>
                <a:gd fmla="val 694" name="adj2"/>
                <a:gd fmla="val 9562" name="adj3"/>
              </a:avLst>
            </a:prstGeom>
            <a:solidFill>
              <a:srgbClr val="FFD60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0"/>
            <p:cNvSpPr/>
            <p:nvPr/>
          </p:nvSpPr>
          <p:spPr>
            <a:xfrm flipH="1" rot="-1800047">
              <a:off x="3210001" y="1075265"/>
              <a:ext cx="2733801" cy="2722882"/>
            </a:xfrm>
            <a:prstGeom prst="blockArc">
              <a:avLst>
                <a:gd fmla="val 14348563" name="adj1"/>
                <a:gd fmla="val 21472873" name="adj2"/>
                <a:gd fmla="val 9381" name="adj3"/>
              </a:avLst>
            </a:prstGeom>
            <a:solidFill>
              <a:srgbClr val="191947"/>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0"/>
            <p:cNvSpPr/>
            <p:nvPr/>
          </p:nvSpPr>
          <p:spPr>
            <a:xfrm rot="-8100000">
              <a:off x="4395316" y="1024665"/>
              <a:ext cx="363170" cy="363170"/>
            </a:xfrm>
            <a:prstGeom prst="rtTriangle">
              <a:avLst/>
            </a:prstGeom>
            <a:solidFill>
              <a:srgbClr val="1919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0"/>
            <p:cNvSpPr/>
            <p:nvPr/>
          </p:nvSpPr>
          <p:spPr>
            <a:xfrm rot="-316510">
              <a:off x="5420502" y="2858273"/>
              <a:ext cx="365760" cy="365760"/>
            </a:xfrm>
            <a:prstGeom prst="rtTriangle">
              <a:avLst/>
            </a:prstGeom>
            <a:solidFill>
              <a:srgbClr val="FFD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0"/>
            <p:cNvSpPr/>
            <p:nvPr/>
          </p:nvSpPr>
          <p:spPr>
            <a:xfrm rot="6359841">
              <a:off x="3309461" y="2884719"/>
              <a:ext cx="365452" cy="365760"/>
            </a:xfrm>
            <a:prstGeom prst="rtTriangle">
              <a:avLst/>
            </a:prstGeom>
            <a:solidFill>
              <a:srgbClr val="4B85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10"/>
          <p:cNvSpPr txBox="1"/>
          <p:nvPr>
            <p:ph idx="4294967295" type="title"/>
          </p:nvPr>
        </p:nvSpPr>
        <p:spPr>
          <a:xfrm>
            <a:off x="338127" y="454444"/>
            <a:ext cx="8001000" cy="4746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latin typeface="Montserrat"/>
                <a:ea typeface="Montserrat"/>
                <a:cs typeface="Montserrat"/>
                <a:sym typeface="Montserrat"/>
              </a:rPr>
              <a:t>AI Adoption Requirements &amp; SME Challenges</a:t>
            </a:r>
            <a:endParaRPr sz="2200">
              <a:latin typeface="Montserrat"/>
              <a:ea typeface="Montserrat"/>
              <a:cs typeface="Montserrat"/>
              <a:sym typeface="Montserrat"/>
            </a:endParaRPr>
          </a:p>
        </p:txBody>
      </p:sp>
      <p:sp>
        <p:nvSpPr>
          <p:cNvPr id="279" name="Google Shape;279;p10"/>
          <p:cNvSpPr/>
          <p:nvPr/>
        </p:nvSpPr>
        <p:spPr>
          <a:xfrm>
            <a:off x="1255421" y="1338587"/>
            <a:ext cx="1518900" cy="351300"/>
          </a:xfrm>
          <a:prstGeom prst="roundRect">
            <a:avLst>
              <a:gd fmla="val 16667" name="adj"/>
            </a:avLst>
          </a:prstGeom>
          <a:solidFill>
            <a:srgbClr val="1919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Data</a:t>
            </a:r>
            <a:endParaRPr b="0" i="0" sz="1400" u="none" cap="none" strike="noStrike">
              <a:solidFill>
                <a:schemeClr val="lt1"/>
              </a:solidFill>
              <a:latin typeface="Montserrat"/>
              <a:ea typeface="Montserrat"/>
              <a:cs typeface="Montserrat"/>
              <a:sym typeface="Montserrat"/>
            </a:endParaRPr>
          </a:p>
        </p:txBody>
      </p:sp>
      <p:sp>
        <p:nvSpPr>
          <p:cNvPr id="280" name="Google Shape;280;p10"/>
          <p:cNvSpPr/>
          <p:nvPr/>
        </p:nvSpPr>
        <p:spPr>
          <a:xfrm>
            <a:off x="3769093" y="3881356"/>
            <a:ext cx="1518900" cy="351300"/>
          </a:xfrm>
          <a:prstGeom prst="roundRect">
            <a:avLst>
              <a:gd fmla="val 16667" name="adj"/>
            </a:avLst>
          </a:prstGeom>
          <a:solidFill>
            <a:srgbClr val="4B85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Computation</a:t>
            </a:r>
            <a:endParaRPr b="0" i="0" sz="1400" u="none" cap="none" strike="noStrike">
              <a:solidFill>
                <a:schemeClr val="lt1"/>
              </a:solidFill>
              <a:latin typeface="Montserrat"/>
              <a:ea typeface="Montserrat"/>
              <a:cs typeface="Montserrat"/>
              <a:sym typeface="Montserrat"/>
            </a:endParaRPr>
          </a:p>
        </p:txBody>
      </p:sp>
      <p:sp>
        <p:nvSpPr>
          <p:cNvPr id="281" name="Google Shape;281;p10"/>
          <p:cNvSpPr/>
          <p:nvPr/>
        </p:nvSpPr>
        <p:spPr>
          <a:xfrm>
            <a:off x="6377365" y="1132848"/>
            <a:ext cx="2412000" cy="351300"/>
          </a:xfrm>
          <a:prstGeom prst="roundRect">
            <a:avLst>
              <a:gd fmla="val 16667" name="adj"/>
            </a:avLst>
          </a:prstGeom>
          <a:solidFill>
            <a:srgbClr val="FFD6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Human Competency</a:t>
            </a:r>
            <a:endParaRPr b="0" i="0" sz="1400" u="none" cap="none" strike="noStrike">
              <a:solidFill>
                <a:schemeClr val="lt1"/>
              </a:solidFill>
              <a:latin typeface="Montserrat"/>
              <a:ea typeface="Montserrat"/>
              <a:cs typeface="Montserrat"/>
              <a:sym typeface="Montserrat"/>
            </a:endParaRPr>
          </a:p>
        </p:txBody>
      </p:sp>
      <p:pic>
        <p:nvPicPr>
          <p:cNvPr id="282" name="Google Shape;282;p10"/>
          <p:cNvPicPr preferRelativeResize="0"/>
          <p:nvPr/>
        </p:nvPicPr>
        <p:blipFill rotWithShape="1">
          <a:blip r:embed="rId3">
            <a:alphaModFix/>
          </a:blip>
          <a:srcRect b="0" l="0" r="0" t="0"/>
          <a:stretch/>
        </p:blipFill>
        <p:spPr>
          <a:xfrm flipH="1">
            <a:off x="7469293" y="2521348"/>
            <a:ext cx="867334" cy="1495054"/>
          </a:xfrm>
          <a:prstGeom prst="rect">
            <a:avLst/>
          </a:prstGeom>
          <a:noFill/>
          <a:ln>
            <a:noFill/>
          </a:ln>
        </p:spPr>
      </p:pic>
      <p:sp>
        <p:nvSpPr>
          <p:cNvPr id="283" name="Google Shape;283;p10"/>
          <p:cNvSpPr txBox="1"/>
          <p:nvPr/>
        </p:nvSpPr>
        <p:spPr>
          <a:xfrm>
            <a:off x="321902" y="1649925"/>
            <a:ext cx="2700269" cy="105904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4B858E"/>
              </a:buClr>
              <a:buSzPts val="1200"/>
              <a:buFont typeface="Roboto"/>
              <a:buChar char="●"/>
            </a:pPr>
            <a:r>
              <a:rPr b="0" i="0" lang="en" sz="1100" u="none" cap="none" strike="noStrike">
                <a:solidFill>
                  <a:srgbClr val="000000"/>
                </a:solidFill>
                <a:latin typeface="Montserrat"/>
                <a:ea typeface="Montserrat"/>
                <a:cs typeface="Montserrat"/>
                <a:sym typeface="Montserrat"/>
              </a:rPr>
              <a:t>Limited access to data</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4B858E"/>
              </a:buClr>
              <a:buSzPts val="1200"/>
              <a:buFont typeface="Roboto"/>
              <a:buChar char="●"/>
            </a:pPr>
            <a:r>
              <a:rPr b="0" i="0" lang="en" sz="1100" u="none" cap="none" strike="noStrike">
                <a:solidFill>
                  <a:srgbClr val="000000"/>
                </a:solidFill>
                <a:latin typeface="Montserrat"/>
                <a:ea typeface="Montserrat"/>
                <a:cs typeface="Montserrat"/>
                <a:sym typeface="Montserrat"/>
              </a:rPr>
              <a:t>Data may not be ready for AI</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4B858E"/>
              </a:buClr>
              <a:buSzPts val="1200"/>
              <a:buFont typeface="Roboto"/>
              <a:buChar char="●"/>
            </a:pPr>
            <a:r>
              <a:rPr b="0" i="0" lang="en" sz="1100" u="none" cap="none" strike="noStrike">
                <a:solidFill>
                  <a:srgbClr val="000000"/>
                </a:solidFill>
                <a:latin typeface="Montserrat"/>
                <a:ea typeface="Montserrat"/>
                <a:cs typeface="Montserrat"/>
                <a:sym typeface="Montserrat"/>
              </a:rPr>
              <a:t>Potentially missing insights due to disconnects in data or inability to share across data sets</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4B858E"/>
              </a:buClr>
              <a:buSzPts val="1200"/>
              <a:buFont typeface="Roboto"/>
              <a:buChar char="●"/>
            </a:pPr>
            <a:r>
              <a:rPr b="0" i="0" lang="en" sz="1100" u="none" cap="none" strike="noStrike">
                <a:solidFill>
                  <a:srgbClr val="000000"/>
                </a:solidFill>
                <a:latin typeface="Montserrat"/>
                <a:ea typeface="Montserrat"/>
                <a:cs typeface="Montserrat"/>
                <a:sym typeface="Montserrat"/>
              </a:rPr>
              <a:t>Ethics processes &amp; support may not be available</a:t>
            </a:r>
            <a:endParaRPr b="0" i="0" sz="11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daafbcb24f_0_599"/>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289" name="Google Shape;289;gdaafbcb24f_0_599"/>
          <p:cNvSpPr txBox="1"/>
          <p:nvPr/>
        </p:nvSpPr>
        <p:spPr>
          <a:xfrm>
            <a:off x="581352" y="7794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Montserrat"/>
                <a:ea typeface="Montserrat"/>
                <a:cs typeface="Montserrat"/>
                <a:sym typeface="Montserrat"/>
              </a:rPr>
              <a:t>Why?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a:ea typeface="Montserrat"/>
              <a:cs typeface="Montserrat"/>
              <a:sym typeface="Montserrat"/>
            </a:endParaRPr>
          </a:p>
          <a:p>
            <a:pPr indent="-349250" lvl="0" marL="457200" marR="0" rtl="0" algn="l">
              <a:lnSpc>
                <a:spcPct val="100000"/>
              </a:lnSpc>
              <a:spcBef>
                <a:spcPts val="0"/>
              </a:spcBef>
              <a:spcAft>
                <a:spcPts val="0"/>
              </a:spcAft>
              <a:buClr>
                <a:srgbClr val="000000"/>
              </a:buClr>
              <a:buSzPts val="1900"/>
              <a:buFont typeface="Montserrat"/>
              <a:buChar char="●"/>
            </a:pPr>
            <a:r>
              <a:rPr b="0" i="0" lang="en" sz="2400" u="none" cap="none" strike="noStrike">
                <a:solidFill>
                  <a:srgbClr val="000000"/>
                </a:solidFill>
                <a:latin typeface="Montserrat"/>
                <a:ea typeface="Montserrat"/>
                <a:cs typeface="Montserrat"/>
                <a:sym typeface="Montserrat"/>
              </a:rPr>
              <a:t>Founding story</a:t>
            </a:r>
            <a:endParaRPr b="0" i="0" sz="2400" u="none" cap="none" strike="noStrike">
              <a:solidFill>
                <a:srgbClr val="000000"/>
              </a:solidFill>
              <a:latin typeface="Montserrat"/>
              <a:ea typeface="Montserrat"/>
              <a:cs typeface="Montserrat"/>
              <a:sym typeface="Montserrat"/>
            </a:endParaRPr>
          </a:p>
          <a:p>
            <a:pPr indent="-349250" lvl="0" marL="457200" marR="0" rtl="0" algn="l">
              <a:lnSpc>
                <a:spcPct val="100000"/>
              </a:lnSpc>
              <a:spcBef>
                <a:spcPts val="0"/>
              </a:spcBef>
              <a:spcAft>
                <a:spcPts val="0"/>
              </a:spcAft>
              <a:buClr>
                <a:srgbClr val="000000"/>
              </a:buClr>
              <a:buSzPts val="1900"/>
              <a:buFont typeface="Montserrat"/>
              <a:buChar char="●"/>
            </a:pPr>
            <a:r>
              <a:rPr b="0" i="0" lang="en" sz="2400" u="none" cap="none" strike="noStrike">
                <a:solidFill>
                  <a:srgbClr val="000000"/>
                </a:solidFill>
                <a:latin typeface="Montserrat"/>
                <a:ea typeface="Montserrat"/>
                <a:cs typeface="Montserrat"/>
                <a:sym typeface="Montserrat"/>
              </a:rPr>
              <a:t>Position</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
          <p:cNvSpPr txBox="1"/>
          <p:nvPr>
            <p:ph type="title"/>
          </p:nvPr>
        </p:nvSpPr>
        <p:spPr>
          <a:xfrm>
            <a:off x="539695" y="600375"/>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2200"/>
              <a:t>Driven by Doers</a:t>
            </a:r>
            <a:endParaRPr sz="2200"/>
          </a:p>
          <a:p>
            <a:pPr indent="0" lvl="0" marL="0" rtl="0" algn="l">
              <a:lnSpc>
                <a:spcPct val="90000"/>
              </a:lnSpc>
              <a:spcBef>
                <a:spcPts val="0"/>
              </a:spcBef>
              <a:spcAft>
                <a:spcPts val="0"/>
              </a:spcAft>
              <a:buSzPts val="2400"/>
              <a:buNone/>
            </a:pPr>
            <a:r>
              <a:rPr lang="en" sz="1700"/>
              <a:t>(Entrepreneurs, Inventors, Innovators)</a:t>
            </a:r>
            <a:endParaRPr sz="1700">
              <a:solidFill>
                <a:srgbClr val="FF0000"/>
              </a:solidFill>
            </a:endParaRPr>
          </a:p>
        </p:txBody>
      </p:sp>
      <p:sp>
        <p:nvSpPr>
          <p:cNvPr id="295" name="Google Shape;295;p3"/>
          <p:cNvSpPr/>
          <p:nvPr/>
        </p:nvSpPr>
        <p:spPr>
          <a:xfrm>
            <a:off x="482050" y="1663375"/>
            <a:ext cx="5465400" cy="24609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
          <p:cNvSpPr txBox="1"/>
          <p:nvPr>
            <p:ph idx="2" type="body"/>
          </p:nvPr>
        </p:nvSpPr>
        <p:spPr>
          <a:xfrm>
            <a:off x="683450" y="1838325"/>
            <a:ext cx="5080500" cy="217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 sz="1600">
                <a:solidFill>
                  <a:srgbClr val="4B868E"/>
                </a:solidFill>
                <a:latin typeface="Montserrat"/>
                <a:ea typeface="Montserrat"/>
                <a:cs typeface="Montserrat"/>
                <a:sym typeface="Montserrat"/>
              </a:rPr>
              <a:t>Benefits to SMEs:</a:t>
            </a:r>
            <a:endParaRPr b="1" sz="1600">
              <a:solidFill>
                <a:srgbClr val="4B868E"/>
              </a:solidFill>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600">
              <a:solidFill>
                <a:srgbClr val="4B868E"/>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4B868E"/>
              </a:buClr>
              <a:buSzPts val="1600"/>
              <a:buFont typeface="Montserrat"/>
              <a:buChar char="●"/>
            </a:pPr>
            <a:r>
              <a:rPr lang="en" sz="1600">
                <a:solidFill>
                  <a:srgbClr val="4B868E"/>
                </a:solidFill>
                <a:latin typeface="Montserrat"/>
                <a:ea typeface="Montserrat"/>
                <a:cs typeface="Montserrat"/>
                <a:sym typeface="Montserrat"/>
              </a:rPr>
              <a:t>Faster and affordable compute resources</a:t>
            </a:r>
            <a:endParaRPr sz="1600">
              <a:solidFill>
                <a:srgbClr val="4B868E"/>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4B868E"/>
              </a:buClr>
              <a:buSzPts val="1600"/>
              <a:buFont typeface="Montserrat"/>
              <a:buChar char="●"/>
            </a:pPr>
            <a:r>
              <a:rPr lang="en" sz="1600">
                <a:solidFill>
                  <a:srgbClr val="4B868E"/>
                </a:solidFill>
                <a:latin typeface="Montserrat"/>
                <a:ea typeface="Montserrat"/>
                <a:cs typeface="Montserrat"/>
                <a:sym typeface="Montserrat"/>
              </a:rPr>
              <a:t>Reliable, secure and shareable</a:t>
            </a:r>
            <a:endParaRPr sz="1600">
              <a:solidFill>
                <a:srgbClr val="4B868E"/>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4B868E"/>
              </a:buClr>
              <a:buSzPts val="1600"/>
              <a:buFont typeface="Montserrat"/>
              <a:buChar char="●"/>
            </a:pPr>
            <a:r>
              <a:rPr lang="en" sz="1600">
                <a:solidFill>
                  <a:srgbClr val="4B868E"/>
                </a:solidFill>
                <a:latin typeface="Montserrat"/>
                <a:ea typeface="Montserrat"/>
                <a:cs typeface="Montserrat"/>
                <a:sym typeface="Montserrat"/>
              </a:rPr>
              <a:t>Dedicated yet scale on demand </a:t>
            </a:r>
            <a:endParaRPr sz="1600">
              <a:solidFill>
                <a:srgbClr val="4B868E"/>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4B868E"/>
              </a:buClr>
              <a:buSzPts val="1600"/>
              <a:buFont typeface="Montserrat"/>
              <a:buChar char="●"/>
            </a:pPr>
            <a:r>
              <a:rPr lang="en" sz="1600">
                <a:solidFill>
                  <a:srgbClr val="4B868E"/>
                </a:solidFill>
                <a:latin typeface="Montserrat"/>
                <a:ea typeface="Montserrat"/>
                <a:cs typeface="Montserrat"/>
                <a:sym typeface="Montserrat"/>
              </a:rPr>
              <a:t>Best use tech skills (i.e not maintenance)</a:t>
            </a:r>
            <a:endParaRPr sz="1600">
              <a:solidFill>
                <a:srgbClr val="4B868E"/>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4B868E"/>
              </a:buClr>
              <a:buSzPts val="1600"/>
              <a:buFont typeface="Montserrat"/>
              <a:buChar char="●"/>
            </a:pPr>
            <a:r>
              <a:rPr lang="en" sz="1600">
                <a:solidFill>
                  <a:srgbClr val="4B868E"/>
                </a:solidFill>
                <a:latin typeface="Montserrat"/>
                <a:ea typeface="Montserrat"/>
                <a:cs typeface="Montserrat"/>
                <a:sym typeface="Montserrat"/>
              </a:rPr>
              <a:t>Supported and tailored</a:t>
            </a:r>
            <a:endParaRPr sz="1600">
              <a:solidFill>
                <a:srgbClr val="4B868E"/>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4B868E"/>
              </a:buClr>
              <a:buSzPts val="1600"/>
              <a:buFont typeface="Montserrat"/>
              <a:buChar char="●"/>
            </a:pPr>
            <a:r>
              <a:rPr lang="en" sz="1600">
                <a:solidFill>
                  <a:srgbClr val="4B868E"/>
                </a:solidFill>
                <a:latin typeface="Montserrat"/>
                <a:ea typeface="Montserrat"/>
                <a:cs typeface="Montserrat"/>
                <a:sym typeface="Montserrat"/>
              </a:rPr>
              <a:t>Connected to other resources</a:t>
            </a:r>
            <a:endParaRPr sz="1600">
              <a:solidFill>
                <a:srgbClr val="4B868E"/>
              </a:solidFill>
              <a:latin typeface="Montserrat"/>
              <a:ea typeface="Montserrat"/>
              <a:cs typeface="Montserrat"/>
              <a:sym typeface="Montserrat"/>
            </a:endParaRPr>
          </a:p>
        </p:txBody>
      </p:sp>
      <p:pic>
        <p:nvPicPr>
          <p:cNvPr id="297" name="Google Shape;297;p3"/>
          <p:cNvPicPr preferRelativeResize="0"/>
          <p:nvPr/>
        </p:nvPicPr>
        <p:blipFill rotWithShape="1">
          <a:blip r:embed="rId3">
            <a:alphaModFix/>
          </a:blip>
          <a:srcRect b="0" l="0" r="0" t="0"/>
          <a:stretch/>
        </p:blipFill>
        <p:spPr>
          <a:xfrm>
            <a:off x="6464775" y="2571750"/>
            <a:ext cx="1380601" cy="21749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
          <p:cNvSpPr/>
          <p:nvPr/>
        </p:nvSpPr>
        <p:spPr>
          <a:xfrm>
            <a:off x="8091175" y="4224600"/>
            <a:ext cx="846900" cy="49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3" name="Google Shape;303;p6"/>
          <p:cNvSpPr txBox="1"/>
          <p:nvPr>
            <p:ph type="title"/>
          </p:nvPr>
        </p:nvSpPr>
        <p:spPr>
          <a:xfrm>
            <a:off x="615300" y="281750"/>
            <a:ext cx="4584900" cy="719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A4D09"/>
              </a:buClr>
              <a:buSzPts val="2600"/>
              <a:buFont typeface="Libre Franklin Thin"/>
              <a:buNone/>
            </a:pPr>
            <a:r>
              <a:rPr lang="en" sz="2200">
                <a:latin typeface="Montserrat"/>
                <a:ea typeface="Montserrat"/>
                <a:cs typeface="Montserrat"/>
                <a:sym typeface="Montserrat"/>
              </a:rPr>
              <a:t>Options for AI compute - prior  </a:t>
            </a:r>
            <a:endParaRPr sz="2200">
              <a:latin typeface="Montserrat"/>
              <a:ea typeface="Montserrat"/>
              <a:cs typeface="Montserrat"/>
              <a:sym typeface="Montserrat"/>
            </a:endParaRPr>
          </a:p>
        </p:txBody>
      </p:sp>
      <p:sp>
        <p:nvSpPr>
          <p:cNvPr id="304" name="Google Shape;304;p6"/>
          <p:cNvSpPr/>
          <p:nvPr/>
        </p:nvSpPr>
        <p:spPr>
          <a:xfrm>
            <a:off x="704850" y="1209925"/>
            <a:ext cx="3655500" cy="16350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
          <p:cNvSpPr txBox="1"/>
          <p:nvPr>
            <p:ph idx="1" type="body"/>
          </p:nvPr>
        </p:nvSpPr>
        <p:spPr>
          <a:xfrm>
            <a:off x="722325" y="1249475"/>
            <a:ext cx="3561900" cy="15954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400"/>
              <a:buNone/>
            </a:pPr>
            <a:r>
              <a:rPr b="1" lang="en" sz="1300">
                <a:solidFill>
                  <a:srgbClr val="000000"/>
                </a:solidFill>
                <a:latin typeface="Montserrat"/>
                <a:ea typeface="Montserrat"/>
                <a:cs typeface="Montserrat"/>
                <a:sym typeface="Montserrat"/>
              </a:rPr>
              <a:t>In-sourcing &amp; On-premises</a:t>
            </a:r>
            <a:endParaRPr b="1" sz="1300">
              <a:solidFill>
                <a:srgbClr val="000000"/>
              </a:solidFill>
              <a:latin typeface="Montserrat"/>
              <a:ea typeface="Montserrat"/>
              <a:cs typeface="Montserrat"/>
              <a:sym typeface="Montserrat"/>
            </a:endParaRPr>
          </a:p>
          <a:p>
            <a:pPr indent="-311150" lvl="0" marL="457200" rtl="0" algn="l">
              <a:lnSpc>
                <a:spcPct val="110000"/>
              </a:lnSpc>
              <a:spcBef>
                <a:spcPts val="0"/>
              </a:spcBef>
              <a:spcAft>
                <a:spcPts val="0"/>
              </a:spcAft>
              <a:buClr>
                <a:srgbClr val="000000"/>
              </a:buClr>
              <a:buSzPts val="1300"/>
              <a:buFont typeface="Montserrat"/>
              <a:buChar char="•"/>
            </a:pPr>
            <a:r>
              <a:rPr lang="en" sz="1300">
                <a:solidFill>
                  <a:srgbClr val="000000"/>
                </a:solidFill>
                <a:latin typeface="Montserrat"/>
                <a:ea typeface="Montserrat"/>
                <a:cs typeface="Montserrat"/>
                <a:sym typeface="Montserrat"/>
              </a:rPr>
              <a:t>Purchased hardware/infrastructure becomes obsolete</a:t>
            </a:r>
            <a:endParaRPr sz="1300">
              <a:solidFill>
                <a:srgbClr val="000000"/>
              </a:solidFill>
              <a:latin typeface="Montserrat"/>
              <a:ea typeface="Montserrat"/>
              <a:cs typeface="Montserrat"/>
              <a:sym typeface="Montserrat"/>
            </a:endParaRPr>
          </a:p>
          <a:p>
            <a:pPr indent="-311150" lvl="0" marL="457200" rtl="0" algn="l">
              <a:lnSpc>
                <a:spcPct val="110000"/>
              </a:lnSpc>
              <a:spcBef>
                <a:spcPts val="0"/>
              </a:spcBef>
              <a:spcAft>
                <a:spcPts val="0"/>
              </a:spcAft>
              <a:buClr>
                <a:srgbClr val="000000"/>
              </a:buClr>
              <a:buSzPts val="1300"/>
              <a:buFont typeface="Montserrat"/>
              <a:buChar char="•"/>
            </a:pPr>
            <a:r>
              <a:rPr lang="en" sz="1300">
                <a:solidFill>
                  <a:srgbClr val="000000"/>
                </a:solidFill>
                <a:latin typeface="Montserrat"/>
                <a:ea typeface="Montserrat"/>
                <a:cs typeface="Montserrat"/>
                <a:sym typeface="Montserrat"/>
              </a:rPr>
              <a:t>Hard upkeep &amp; scale (human resources, capital, space)</a:t>
            </a:r>
            <a:endParaRPr sz="1300">
              <a:solidFill>
                <a:srgbClr val="000000"/>
              </a:solidFill>
              <a:latin typeface="Montserrat"/>
              <a:ea typeface="Montserrat"/>
              <a:cs typeface="Montserrat"/>
              <a:sym typeface="Montserrat"/>
            </a:endParaRPr>
          </a:p>
          <a:p>
            <a:pPr indent="-311150" lvl="0" marL="457200" rtl="0" algn="l">
              <a:lnSpc>
                <a:spcPct val="110000"/>
              </a:lnSpc>
              <a:spcBef>
                <a:spcPts val="0"/>
              </a:spcBef>
              <a:spcAft>
                <a:spcPts val="0"/>
              </a:spcAft>
              <a:buClr>
                <a:srgbClr val="000000"/>
              </a:buClr>
              <a:buSzPts val="1300"/>
              <a:buFont typeface="Montserrat"/>
              <a:buChar char="•"/>
            </a:pPr>
            <a:r>
              <a:rPr lang="en" sz="1300">
                <a:solidFill>
                  <a:srgbClr val="000000"/>
                </a:solidFill>
                <a:latin typeface="Montserrat"/>
                <a:ea typeface="Montserrat"/>
                <a:cs typeface="Montserrat"/>
                <a:sym typeface="Montserrat"/>
              </a:rPr>
              <a:t>Cost due to speed of evolution &amp; intermittent use</a:t>
            </a:r>
            <a:endParaRPr b="1" sz="2000"/>
          </a:p>
        </p:txBody>
      </p:sp>
      <p:sp>
        <p:nvSpPr>
          <p:cNvPr id="306" name="Google Shape;306;p6"/>
          <p:cNvSpPr/>
          <p:nvPr/>
        </p:nvSpPr>
        <p:spPr>
          <a:xfrm>
            <a:off x="704850" y="3086300"/>
            <a:ext cx="3561900" cy="15954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
          <p:cNvSpPr txBox="1"/>
          <p:nvPr>
            <p:ph idx="1" type="body"/>
          </p:nvPr>
        </p:nvSpPr>
        <p:spPr>
          <a:xfrm>
            <a:off x="816925" y="3194825"/>
            <a:ext cx="2992800" cy="13263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400"/>
              <a:buNone/>
            </a:pPr>
            <a:r>
              <a:rPr b="1" lang="en" sz="1400">
                <a:solidFill>
                  <a:srgbClr val="000000"/>
                </a:solidFill>
                <a:latin typeface="Montserrat"/>
                <a:ea typeface="Montserrat"/>
                <a:cs typeface="Montserrat"/>
                <a:sym typeface="Montserrat"/>
              </a:rPr>
              <a:t>International Cloud Providers</a:t>
            </a:r>
            <a:endParaRPr b="1"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Platform effect</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Switching costs</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Unpredictable costs</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Automated support</a:t>
            </a:r>
            <a:endParaRPr b="1"/>
          </a:p>
        </p:txBody>
      </p:sp>
      <p:sp>
        <p:nvSpPr>
          <p:cNvPr id="308" name="Google Shape;308;p6"/>
          <p:cNvSpPr/>
          <p:nvPr/>
        </p:nvSpPr>
        <p:spPr>
          <a:xfrm>
            <a:off x="4895850" y="3126875"/>
            <a:ext cx="3352200" cy="1595400"/>
          </a:xfrm>
          <a:prstGeom prst="roundRect">
            <a:avLst>
              <a:gd fmla="val 16667" name="adj"/>
            </a:avLst>
          </a:prstGeom>
          <a:solidFill>
            <a:schemeClr val="lt1"/>
          </a:solidFill>
          <a:ln cap="flat" cmpd="sng" w="25400">
            <a:solidFill>
              <a:srgbClr val="26C6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9" name="Google Shape;309;p6"/>
          <p:cNvGrpSpPr/>
          <p:nvPr/>
        </p:nvGrpSpPr>
        <p:grpSpPr>
          <a:xfrm>
            <a:off x="1391211" y="993500"/>
            <a:ext cx="7981382" cy="4083871"/>
            <a:chOff x="3709895" y="2344534"/>
            <a:chExt cx="21283685" cy="10890324"/>
          </a:xfrm>
        </p:grpSpPr>
        <p:cxnSp>
          <p:nvCxnSpPr>
            <p:cNvPr id="310" name="Google Shape;310;p6"/>
            <p:cNvCxnSpPr/>
            <p:nvPr/>
          </p:nvCxnSpPr>
          <p:spPr>
            <a:xfrm flipH="1">
              <a:off x="12186000" y="2958635"/>
              <a:ext cx="6000" cy="9631800"/>
            </a:xfrm>
            <a:prstGeom prst="straightConnector1">
              <a:avLst/>
            </a:prstGeom>
            <a:noFill/>
            <a:ln cap="flat" cmpd="sng" w="28575">
              <a:solidFill>
                <a:schemeClr val="dk1"/>
              </a:solidFill>
              <a:prstDash val="solid"/>
              <a:round/>
              <a:headEnd len="med" w="med" type="triangle"/>
              <a:tailEnd len="med" w="med" type="triangle"/>
            </a:ln>
          </p:spPr>
        </p:cxnSp>
        <p:cxnSp>
          <p:nvCxnSpPr>
            <p:cNvPr id="311" name="Google Shape;311;p6"/>
            <p:cNvCxnSpPr/>
            <p:nvPr/>
          </p:nvCxnSpPr>
          <p:spPr>
            <a:xfrm>
              <a:off x="3709895" y="7670800"/>
              <a:ext cx="17480700" cy="12600"/>
            </a:xfrm>
            <a:prstGeom prst="straightConnector1">
              <a:avLst/>
            </a:prstGeom>
            <a:noFill/>
            <a:ln cap="flat" cmpd="sng" w="28575">
              <a:solidFill>
                <a:schemeClr val="dk1"/>
              </a:solidFill>
              <a:prstDash val="solid"/>
              <a:round/>
              <a:headEnd len="med" w="med" type="triangle"/>
              <a:tailEnd len="med" w="med" type="triangle"/>
            </a:ln>
          </p:spPr>
        </p:cxnSp>
        <p:sp>
          <p:nvSpPr>
            <p:cNvPr id="312" name="Google Shape;312;p6"/>
            <p:cNvSpPr txBox="1"/>
            <p:nvPr/>
          </p:nvSpPr>
          <p:spPr>
            <a:xfrm>
              <a:off x="11469652" y="2344534"/>
              <a:ext cx="3530700" cy="6462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23E5C"/>
                </a:buClr>
                <a:buSzPts val="1400"/>
                <a:buFont typeface="Helvetica Neue"/>
                <a:buNone/>
              </a:pPr>
              <a:r>
                <a:rPr b="1" i="0" lang="en" sz="1400" u="none" cap="none" strike="noStrike">
                  <a:solidFill>
                    <a:srgbClr val="000000"/>
                  </a:solidFill>
                  <a:latin typeface="Libre Franklin"/>
                  <a:ea typeface="Libre Franklin"/>
                  <a:cs typeface="Libre Franklin"/>
                  <a:sym typeface="Libre Franklin"/>
                </a:rPr>
                <a:t>Local</a:t>
              </a:r>
              <a:endParaRPr b="1" i="0" sz="1900" u="none" cap="none" strike="noStrike">
                <a:solidFill>
                  <a:srgbClr val="000000"/>
                </a:solidFill>
                <a:latin typeface="Libre Franklin"/>
                <a:ea typeface="Libre Franklin"/>
                <a:cs typeface="Libre Franklin"/>
                <a:sym typeface="Libre Franklin"/>
              </a:endParaRPr>
            </a:p>
          </p:txBody>
        </p:sp>
        <p:sp>
          <p:nvSpPr>
            <p:cNvPr id="313" name="Google Shape;313;p6"/>
            <p:cNvSpPr txBox="1"/>
            <p:nvPr/>
          </p:nvSpPr>
          <p:spPr>
            <a:xfrm>
              <a:off x="11050496" y="12588658"/>
              <a:ext cx="4354500" cy="6462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23E5C"/>
                </a:buClr>
                <a:buSzPts val="1400"/>
                <a:buFont typeface="Helvetica Neue"/>
                <a:buNone/>
              </a:pPr>
              <a:r>
                <a:rPr b="1" i="0" lang="en" sz="1400" u="none" cap="none" strike="noStrike">
                  <a:solidFill>
                    <a:srgbClr val="000000"/>
                  </a:solidFill>
                  <a:latin typeface="Libre Franklin"/>
                  <a:ea typeface="Libre Franklin"/>
                  <a:cs typeface="Libre Franklin"/>
                  <a:sym typeface="Libre Franklin"/>
                </a:rPr>
                <a:t>International</a:t>
              </a:r>
              <a:endParaRPr b="1" i="0" sz="1900" u="none" cap="none" strike="noStrike">
                <a:solidFill>
                  <a:srgbClr val="000000"/>
                </a:solidFill>
                <a:latin typeface="Libre Franklin"/>
                <a:ea typeface="Libre Franklin"/>
                <a:cs typeface="Libre Franklin"/>
                <a:sym typeface="Libre Franklin"/>
              </a:endParaRPr>
            </a:p>
          </p:txBody>
        </p:sp>
        <p:sp>
          <p:nvSpPr>
            <p:cNvPr id="314" name="Google Shape;314;p6"/>
            <p:cNvSpPr txBox="1"/>
            <p:nvPr/>
          </p:nvSpPr>
          <p:spPr>
            <a:xfrm>
              <a:off x="22052380" y="7248255"/>
              <a:ext cx="2941200" cy="6462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7E57C1"/>
                </a:buClr>
                <a:buSzPts val="1400"/>
                <a:buFont typeface="Helvetica Neue Light"/>
                <a:buNone/>
              </a:pPr>
              <a:r>
                <a:rPr b="1" i="0" lang="en" sz="1400" u="none" cap="none" strike="noStrike">
                  <a:solidFill>
                    <a:srgbClr val="000000"/>
                  </a:solidFill>
                  <a:latin typeface="Libre Franklin"/>
                  <a:ea typeface="Libre Franklin"/>
                  <a:cs typeface="Libre Franklin"/>
                  <a:sym typeface="Libre Franklin"/>
                </a:rPr>
                <a:t>Open Source</a:t>
              </a:r>
              <a:endParaRPr b="1" i="0" sz="1400" u="none" cap="none" strike="noStrike">
                <a:solidFill>
                  <a:srgbClr val="000000"/>
                </a:solidFill>
                <a:latin typeface="Libre Franklin"/>
                <a:ea typeface="Libre Franklin"/>
                <a:cs typeface="Libre Franklin"/>
                <a:sym typeface="Libre Franklin"/>
              </a:endParaRPr>
            </a:p>
          </p:txBody>
        </p:sp>
      </p:grpSp>
      <p:sp>
        <p:nvSpPr>
          <p:cNvPr id="315" name="Google Shape;315;p6"/>
          <p:cNvSpPr txBox="1"/>
          <p:nvPr/>
        </p:nvSpPr>
        <p:spPr>
          <a:xfrm>
            <a:off x="5776913" y="2184372"/>
            <a:ext cx="587100" cy="2424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FFFFF"/>
              </a:buClr>
              <a:buSzPts val="1400"/>
              <a:buFont typeface="Century Gothic"/>
              <a:buNone/>
            </a:pPr>
            <a:r>
              <a:rPr b="0" i="0" lang="en" sz="1400" u="none" cap="none" strike="noStrike">
                <a:solidFill>
                  <a:srgbClr val="FFFFFF"/>
                </a:solidFill>
                <a:latin typeface="Century Gothic"/>
                <a:ea typeface="Century Gothic"/>
                <a:cs typeface="Century Gothic"/>
                <a:sym typeface="Century Gothic"/>
              </a:rPr>
              <a:t>OTT</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316" name="Google Shape;316;p6"/>
          <p:cNvSpPr txBox="1"/>
          <p:nvPr>
            <p:ph idx="1" type="body"/>
          </p:nvPr>
        </p:nvSpPr>
        <p:spPr>
          <a:xfrm>
            <a:off x="4994775" y="3201050"/>
            <a:ext cx="3420000" cy="10713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400"/>
              <a:buNone/>
            </a:pPr>
            <a:r>
              <a:rPr b="1" lang="en" sz="1400">
                <a:solidFill>
                  <a:srgbClr val="000000"/>
                </a:solidFill>
                <a:latin typeface="Montserrat"/>
                <a:ea typeface="Montserrat"/>
                <a:cs typeface="Montserrat"/>
                <a:sym typeface="Montserrat"/>
              </a:rPr>
              <a:t>Research compute, Niche</a:t>
            </a:r>
            <a:endParaRPr b="1"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Scheduled </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By competition</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Limited access</a:t>
            </a:r>
            <a:endParaRPr sz="1400">
              <a:solidFill>
                <a:srgbClr val="000000"/>
              </a:solidFill>
              <a:latin typeface="Montserrat"/>
              <a:ea typeface="Montserrat"/>
              <a:cs typeface="Montserrat"/>
              <a:sym typeface="Montserrat"/>
            </a:endParaRPr>
          </a:p>
        </p:txBody>
      </p:sp>
      <p:pic>
        <p:nvPicPr>
          <p:cNvPr id="317" name="Google Shape;317;p6"/>
          <p:cNvPicPr preferRelativeResize="0"/>
          <p:nvPr/>
        </p:nvPicPr>
        <p:blipFill rotWithShape="1">
          <a:blip r:embed="rId3">
            <a:alphaModFix/>
          </a:blip>
          <a:srcRect b="76961" l="0" r="0" t="0"/>
          <a:stretch/>
        </p:blipFill>
        <p:spPr>
          <a:xfrm>
            <a:off x="6630875" y="4191650"/>
            <a:ext cx="1372875" cy="390325"/>
          </a:xfrm>
          <a:prstGeom prst="rect">
            <a:avLst/>
          </a:prstGeom>
          <a:noFill/>
          <a:ln>
            <a:noFill/>
          </a:ln>
        </p:spPr>
      </p:pic>
      <p:sp>
        <p:nvSpPr>
          <p:cNvPr id="318" name="Google Shape;318;p6"/>
          <p:cNvSpPr txBox="1"/>
          <p:nvPr/>
        </p:nvSpPr>
        <p:spPr>
          <a:xfrm>
            <a:off x="40043" y="2832396"/>
            <a:ext cx="1103100" cy="2424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7E57C1"/>
              </a:buClr>
              <a:buSzPts val="1400"/>
              <a:buFont typeface="Helvetica Neue Light"/>
              <a:buNone/>
            </a:pPr>
            <a:r>
              <a:rPr b="1" i="0" lang="en" sz="1400" u="none" cap="none" strike="noStrike">
                <a:solidFill>
                  <a:srgbClr val="000000"/>
                </a:solidFill>
                <a:latin typeface="Libre Franklin"/>
                <a:ea typeface="Libre Franklin"/>
                <a:cs typeface="Libre Franklin"/>
                <a:sym typeface="Libre Franklin"/>
              </a:rPr>
              <a:t>Proprietary</a:t>
            </a:r>
            <a:endParaRPr b="1" i="0" sz="1400" u="none" cap="none" strike="noStrike">
              <a:solidFill>
                <a:srgbClr val="000000"/>
              </a:solidFill>
              <a:latin typeface="Libre Franklin"/>
              <a:ea typeface="Libre Franklin"/>
              <a:cs typeface="Libre Franklin"/>
              <a:sym typeface="Libre Franklin"/>
            </a:endParaRPr>
          </a:p>
        </p:txBody>
      </p:sp>
      <p:pic>
        <p:nvPicPr>
          <p:cNvPr id="319" name="Google Shape;319;p6"/>
          <p:cNvPicPr preferRelativeResize="0"/>
          <p:nvPr/>
        </p:nvPicPr>
        <p:blipFill rotWithShape="1">
          <a:blip r:embed="rId4">
            <a:alphaModFix/>
          </a:blip>
          <a:srcRect b="0" l="0" r="0" t="0"/>
          <a:stretch/>
        </p:blipFill>
        <p:spPr>
          <a:xfrm>
            <a:off x="3296687" y="3615496"/>
            <a:ext cx="274800" cy="2424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20" name="Google Shape;320;p6"/>
          <p:cNvPicPr preferRelativeResize="0"/>
          <p:nvPr/>
        </p:nvPicPr>
        <p:blipFill rotWithShape="1">
          <a:blip r:embed="rId5">
            <a:alphaModFix/>
          </a:blip>
          <a:srcRect b="0" l="0" r="0" t="0"/>
          <a:stretch/>
        </p:blipFill>
        <p:spPr>
          <a:xfrm>
            <a:off x="3571480" y="3461249"/>
            <a:ext cx="557700" cy="3378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21" name="Google Shape;321;p6"/>
          <p:cNvPicPr preferRelativeResize="0"/>
          <p:nvPr/>
        </p:nvPicPr>
        <p:blipFill rotWithShape="1">
          <a:blip r:embed="rId6">
            <a:alphaModFix/>
          </a:blip>
          <a:srcRect b="0" l="0" r="0" t="0"/>
          <a:stretch/>
        </p:blipFill>
        <p:spPr>
          <a:xfrm>
            <a:off x="3494822" y="3857906"/>
            <a:ext cx="387825" cy="210421"/>
          </a:xfrm>
          <a:prstGeom prst="rect">
            <a:avLst/>
          </a:prstGeom>
          <a:noFill/>
          <a:ln>
            <a:noFill/>
          </a:ln>
        </p:spPr>
      </p:pic>
      <p:pic>
        <p:nvPicPr>
          <p:cNvPr id="322" name="Google Shape;322;p6"/>
          <p:cNvPicPr preferRelativeResize="0"/>
          <p:nvPr/>
        </p:nvPicPr>
        <p:blipFill rotWithShape="1">
          <a:blip r:embed="rId7">
            <a:alphaModFix/>
          </a:blip>
          <a:srcRect b="0" l="0" r="0" t="0"/>
          <a:stretch/>
        </p:blipFill>
        <p:spPr>
          <a:xfrm>
            <a:off x="3190024" y="4114345"/>
            <a:ext cx="387900" cy="1983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23" name="Google Shape;323;p6"/>
          <p:cNvPicPr preferRelativeResize="0"/>
          <p:nvPr/>
        </p:nvPicPr>
        <p:blipFill rotWithShape="1">
          <a:blip r:embed="rId8">
            <a:alphaModFix/>
          </a:blip>
          <a:srcRect b="0" l="0" r="0" t="0"/>
          <a:stretch/>
        </p:blipFill>
        <p:spPr>
          <a:xfrm>
            <a:off x="3417725" y="4358673"/>
            <a:ext cx="652200" cy="2103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24" name="Google Shape;324;p6"/>
          <p:cNvPicPr preferRelativeResize="0"/>
          <p:nvPr/>
        </p:nvPicPr>
        <p:blipFill rotWithShape="1">
          <a:blip r:embed="rId9">
            <a:alphaModFix/>
          </a:blip>
          <a:srcRect b="0" l="0" r="0" t="0"/>
          <a:stretch/>
        </p:blipFill>
        <p:spPr>
          <a:xfrm>
            <a:off x="3577921" y="4050977"/>
            <a:ext cx="587100" cy="2529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25" name="Google Shape;325;p6"/>
          <p:cNvPicPr preferRelativeResize="0"/>
          <p:nvPr/>
        </p:nvPicPr>
        <p:blipFill rotWithShape="1">
          <a:blip r:embed="rId10">
            <a:alphaModFix/>
          </a:blip>
          <a:srcRect b="0" l="0" r="0" t="0"/>
          <a:stretch/>
        </p:blipFill>
        <p:spPr>
          <a:xfrm>
            <a:off x="7615924" y="3309460"/>
            <a:ext cx="387834" cy="196226"/>
          </a:xfrm>
          <a:prstGeom prst="rect">
            <a:avLst/>
          </a:prstGeom>
          <a:noFill/>
          <a:ln>
            <a:noFill/>
          </a:ln>
        </p:spPr>
      </p:pic>
      <p:pic>
        <p:nvPicPr>
          <p:cNvPr id="326" name="Google Shape;326;p6"/>
          <p:cNvPicPr preferRelativeResize="0"/>
          <p:nvPr/>
        </p:nvPicPr>
        <p:blipFill rotWithShape="1">
          <a:blip r:embed="rId11">
            <a:alphaModFix/>
          </a:blip>
          <a:srcRect b="0" l="0" r="0" t="56194"/>
          <a:stretch/>
        </p:blipFill>
        <p:spPr>
          <a:xfrm>
            <a:off x="5152825" y="4281600"/>
            <a:ext cx="846900" cy="210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
          <p:cNvSpPr/>
          <p:nvPr/>
        </p:nvSpPr>
        <p:spPr>
          <a:xfrm>
            <a:off x="8091175" y="4224600"/>
            <a:ext cx="846900" cy="49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332" name="Google Shape;332;p7"/>
          <p:cNvGrpSpPr/>
          <p:nvPr/>
        </p:nvGrpSpPr>
        <p:grpSpPr>
          <a:xfrm>
            <a:off x="722703" y="993500"/>
            <a:ext cx="8649890" cy="4083871"/>
            <a:chOff x="1927208" y="2344534"/>
            <a:chExt cx="23066372" cy="10890324"/>
          </a:xfrm>
        </p:grpSpPr>
        <p:cxnSp>
          <p:nvCxnSpPr>
            <p:cNvPr id="333" name="Google Shape;333;p7"/>
            <p:cNvCxnSpPr/>
            <p:nvPr/>
          </p:nvCxnSpPr>
          <p:spPr>
            <a:xfrm flipH="1">
              <a:off x="12186000" y="2958635"/>
              <a:ext cx="6000" cy="9631800"/>
            </a:xfrm>
            <a:prstGeom prst="straightConnector1">
              <a:avLst/>
            </a:prstGeom>
            <a:noFill/>
            <a:ln cap="flat" cmpd="sng" w="28575">
              <a:solidFill>
                <a:schemeClr val="dk1"/>
              </a:solidFill>
              <a:prstDash val="solid"/>
              <a:round/>
              <a:headEnd len="med" w="med" type="triangle"/>
              <a:tailEnd len="med" w="med" type="triangle"/>
            </a:ln>
          </p:spPr>
        </p:cxnSp>
        <p:cxnSp>
          <p:nvCxnSpPr>
            <p:cNvPr id="334" name="Google Shape;334;p7"/>
            <p:cNvCxnSpPr/>
            <p:nvPr/>
          </p:nvCxnSpPr>
          <p:spPr>
            <a:xfrm>
              <a:off x="3709895" y="7670800"/>
              <a:ext cx="17480700" cy="12600"/>
            </a:xfrm>
            <a:prstGeom prst="straightConnector1">
              <a:avLst/>
            </a:prstGeom>
            <a:noFill/>
            <a:ln cap="flat" cmpd="sng" w="28575">
              <a:solidFill>
                <a:schemeClr val="dk1"/>
              </a:solidFill>
              <a:prstDash val="solid"/>
              <a:round/>
              <a:headEnd len="med" w="med" type="triangle"/>
              <a:tailEnd len="med" w="med" type="triangle"/>
            </a:ln>
          </p:spPr>
        </p:cxnSp>
        <p:sp>
          <p:nvSpPr>
            <p:cNvPr id="335" name="Google Shape;335;p7"/>
            <p:cNvSpPr txBox="1"/>
            <p:nvPr/>
          </p:nvSpPr>
          <p:spPr>
            <a:xfrm>
              <a:off x="11469652" y="2344534"/>
              <a:ext cx="3530700" cy="6462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23E5C"/>
                </a:buClr>
                <a:buSzPts val="1400"/>
                <a:buFont typeface="Helvetica Neue"/>
                <a:buNone/>
              </a:pPr>
              <a:r>
                <a:rPr b="1" i="0" lang="en" sz="1400" u="none" cap="none" strike="noStrike">
                  <a:solidFill>
                    <a:srgbClr val="000000"/>
                  </a:solidFill>
                  <a:latin typeface="Libre Franklin"/>
                  <a:ea typeface="Libre Franklin"/>
                  <a:cs typeface="Libre Franklin"/>
                  <a:sym typeface="Libre Franklin"/>
                </a:rPr>
                <a:t>Local</a:t>
              </a:r>
              <a:endParaRPr b="1" i="0" sz="1900" u="none" cap="none" strike="noStrike">
                <a:solidFill>
                  <a:srgbClr val="000000"/>
                </a:solidFill>
                <a:latin typeface="Libre Franklin"/>
                <a:ea typeface="Libre Franklin"/>
                <a:cs typeface="Libre Franklin"/>
                <a:sym typeface="Libre Franklin"/>
              </a:endParaRPr>
            </a:p>
          </p:txBody>
        </p:sp>
        <p:sp>
          <p:nvSpPr>
            <p:cNvPr id="336" name="Google Shape;336;p7"/>
            <p:cNvSpPr txBox="1"/>
            <p:nvPr/>
          </p:nvSpPr>
          <p:spPr>
            <a:xfrm>
              <a:off x="11050496" y="12588658"/>
              <a:ext cx="4354500" cy="6462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23E5C"/>
                </a:buClr>
                <a:buSzPts val="1400"/>
                <a:buFont typeface="Helvetica Neue"/>
                <a:buNone/>
              </a:pPr>
              <a:r>
                <a:rPr b="1" i="0" lang="en" sz="1400" u="none" cap="none" strike="noStrike">
                  <a:solidFill>
                    <a:srgbClr val="000000"/>
                  </a:solidFill>
                  <a:latin typeface="Libre Franklin"/>
                  <a:ea typeface="Libre Franklin"/>
                  <a:cs typeface="Libre Franklin"/>
                  <a:sym typeface="Libre Franklin"/>
                </a:rPr>
                <a:t>International</a:t>
              </a:r>
              <a:endParaRPr b="1" i="0" sz="1900" u="none" cap="none" strike="noStrike">
                <a:solidFill>
                  <a:srgbClr val="000000"/>
                </a:solidFill>
                <a:latin typeface="Libre Franklin"/>
                <a:ea typeface="Libre Franklin"/>
                <a:cs typeface="Libre Franklin"/>
                <a:sym typeface="Libre Franklin"/>
              </a:endParaRPr>
            </a:p>
          </p:txBody>
        </p:sp>
        <p:sp>
          <p:nvSpPr>
            <p:cNvPr id="337" name="Google Shape;337;p7"/>
            <p:cNvSpPr txBox="1"/>
            <p:nvPr/>
          </p:nvSpPr>
          <p:spPr>
            <a:xfrm>
              <a:off x="22052380" y="7248255"/>
              <a:ext cx="2941200" cy="6462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7E57C1"/>
                </a:buClr>
                <a:buSzPts val="1400"/>
                <a:buFont typeface="Helvetica Neue Light"/>
                <a:buNone/>
              </a:pPr>
              <a:r>
                <a:rPr b="1" i="0" lang="en" sz="1400" u="none" cap="none" strike="noStrike">
                  <a:solidFill>
                    <a:srgbClr val="000000"/>
                  </a:solidFill>
                  <a:latin typeface="Libre Franklin"/>
                  <a:ea typeface="Libre Franklin"/>
                  <a:cs typeface="Libre Franklin"/>
                  <a:sym typeface="Libre Franklin"/>
                </a:rPr>
                <a:t>Open Source</a:t>
              </a:r>
              <a:endParaRPr b="1" i="0" sz="1400" u="none" cap="none" strike="noStrike">
                <a:solidFill>
                  <a:srgbClr val="000000"/>
                </a:solidFill>
                <a:latin typeface="Libre Franklin"/>
                <a:ea typeface="Libre Franklin"/>
                <a:cs typeface="Libre Franklin"/>
                <a:sym typeface="Libre Franklin"/>
              </a:endParaRPr>
            </a:p>
          </p:txBody>
        </p:sp>
        <p:sp>
          <p:nvSpPr>
            <p:cNvPr id="338" name="Google Shape;338;p7"/>
            <p:cNvSpPr txBox="1"/>
            <p:nvPr/>
          </p:nvSpPr>
          <p:spPr>
            <a:xfrm>
              <a:off x="1927208" y="6166517"/>
              <a:ext cx="2895600" cy="6462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Libre Franklin"/>
                  <a:ea typeface="Libre Franklin"/>
                  <a:cs typeface="Libre Franklin"/>
                  <a:sym typeface="Libre Franklin"/>
                </a:rPr>
                <a:t>Proprietary</a:t>
              </a:r>
              <a:endParaRPr b="0" i="0" sz="1900" u="none" cap="none" strike="noStrike">
                <a:solidFill>
                  <a:srgbClr val="000000"/>
                </a:solidFill>
                <a:latin typeface="Libre Franklin"/>
                <a:ea typeface="Libre Franklin"/>
                <a:cs typeface="Libre Franklin"/>
                <a:sym typeface="Libre Franklin"/>
              </a:endParaRPr>
            </a:p>
          </p:txBody>
        </p:sp>
      </p:grpSp>
      <p:sp>
        <p:nvSpPr>
          <p:cNvPr id="339" name="Google Shape;339;p7"/>
          <p:cNvSpPr txBox="1"/>
          <p:nvPr/>
        </p:nvSpPr>
        <p:spPr>
          <a:xfrm>
            <a:off x="5776913" y="2184372"/>
            <a:ext cx="587100" cy="2424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FFFFF"/>
              </a:buClr>
              <a:buSzPts val="1400"/>
              <a:buFont typeface="Century Gothic"/>
              <a:buNone/>
            </a:pPr>
            <a:r>
              <a:rPr b="0" i="0" lang="en" sz="1400" u="none" cap="none" strike="noStrike">
                <a:solidFill>
                  <a:srgbClr val="FFFFFF"/>
                </a:solidFill>
                <a:latin typeface="Century Gothic"/>
                <a:ea typeface="Century Gothic"/>
                <a:cs typeface="Century Gothic"/>
                <a:sym typeface="Century Gothic"/>
              </a:rPr>
              <a:t>OTT</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340" name="Google Shape;340;p7"/>
          <p:cNvSpPr txBox="1"/>
          <p:nvPr>
            <p:ph type="title"/>
          </p:nvPr>
        </p:nvSpPr>
        <p:spPr>
          <a:xfrm>
            <a:off x="615300" y="281750"/>
            <a:ext cx="7752900" cy="719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A4D09"/>
              </a:buClr>
              <a:buSzPts val="2600"/>
              <a:buFont typeface="Libre Franklin Thin"/>
              <a:buNone/>
            </a:pPr>
            <a:r>
              <a:rPr lang="en" sz="2200">
                <a:latin typeface="Montserrat"/>
                <a:ea typeface="Montserrat"/>
                <a:cs typeface="Montserrat"/>
                <a:sym typeface="Montserrat"/>
              </a:rPr>
              <a:t>Options for AI compute - current</a:t>
            </a:r>
            <a:endParaRPr sz="2200">
              <a:latin typeface="Montserrat"/>
              <a:ea typeface="Montserrat"/>
              <a:cs typeface="Montserrat"/>
              <a:sym typeface="Montserrat"/>
            </a:endParaRPr>
          </a:p>
        </p:txBody>
      </p:sp>
      <p:sp>
        <p:nvSpPr>
          <p:cNvPr id="341" name="Google Shape;341;p7"/>
          <p:cNvSpPr/>
          <p:nvPr/>
        </p:nvSpPr>
        <p:spPr>
          <a:xfrm>
            <a:off x="704850" y="1209925"/>
            <a:ext cx="3655500" cy="16350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7"/>
          <p:cNvSpPr txBox="1"/>
          <p:nvPr>
            <p:ph idx="1" type="body"/>
          </p:nvPr>
        </p:nvSpPr>
        <p:spPr>
          <a:xfrm>
            <a:off x="722325" y="1249475"/>
            <a:ext cx="3561900" cy="15954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400"/>
              <a:buNone/>
            </a:pPr>
            <a:r>
              <a:rPr b="1" lang="en" sz="1300">
                <a:solidFill>
                  <a:srgbClr val="000000"/>
                </a:solidFill>
                <a:latin typeface="Montserrat"/>
                <a:ea typeface="Montserrat"/>
                <a:cs typeface="Montserrat"/>
                <a:sym typeface="Montserrat"/>
              </a:rPr>
              <a:t>On-premises, Co-location</a:t>
            </a:r>
            <a:endParaRPr b="1" sz="1300">
              <a:solidFill>
                <a:srgbClr val="000000"/>
              </a:solidFill>
              <a:latin typeface="Montserrat"/>
              <a:ea typeface="Montserrat"/>
              <a:cs typeface="Montserrat"/>
              <a:sym typeface="Montserrat"/>
            </a:endParaRPr>
          </a:p>
          <a:p>
            <a:pPr indent="-311150" lvl="0" marL="457200" rtl="0" algn="l">
              <a:lnSpc>
                <a:spcPct val="110000"/>
              </a:lnSpc>
              <a:spcBef>
                <a:spcPts val="0"/>
              </a:spcBef>
              <a:spcAft>
                <a:spcPts val="0"/>
              </a:spcAft>
              <a:buClr>
                <a:srgbClr val="000000"/>
              </a:buClr>
              <a:buSzPts val="1300"/>
              <a:buFont typeface="Montserrat"/>
              <a:buChar char="•"/>
            </a:pPr>
            <a:r>
              <a:rPr lang="en" sz="1300">
                <a:solidFill>
                  <a:srgbClr val="000000"/>
                </a:solidFill>
                <a:latin typeface="Montserrat"/>
                <a:ea typeface="Montserrat"/>
                <a:cs typeface="Montserrat"/>
                <a:sym typeface="Montserrat"/>
              </a:rPr>
              <a:t>Purchased hardware/infrastructure becomes obsolete</a:t>
            </a:r>
            <a:endParaRPr sz="1300">
              <a:solidFill>
                <a:srgbClr val="000000"/>
              </a:solidFill>
              <a:latin typeface="Montserrat"/>
              <a:ea typeface="Montserrat"/>
              <a:cs typeface="Montserrat"/>
              <a:sym typeface="Montserrat"/>
            </a:endParaRPr>
          </a:p>
          <a:p>
            <a:pPr indent="-311150" lvl="0" marL="457200" rtl="0" algn="l">
              <a:lnSpc>
                <a:spcPct val="110000"/>
              </a:lnSpc>
              <a:spcBef>
                <a:spcPts val="0"/>
              </a:spcBef>
              <a:spcAft>
                <a:spcPts val="0"/>
              </a:spcAft>
              <a:buClr>
                <a:srgbClr val="000000"/>
              </a:buClr>
              <a:buSzPts val="1300"/>
              <a:buFont typeface="Montserrat"/>
              <a:buChar char="•"/>
            </a:pPr>
            <a:r>
              <a:rPr lang="en" sz="1300">
                <a:solidFill>
                  <a:srgbClr val="000000"/>
                </a:solidFill>
                <a:latin typeface="Montserrat"/>
                <a:ea typeface="Montserrat"/>
                <a:cs typeface="Montserrat"/>
                <a:sym typeface="Montserrat"/>
              </a:rPr>
              <a:t>Hard upkeep &amp; scale (human resources, capital, space)</a:t>
            </a:r>
            <a:endParaRPr sz="1300">
              <a:solidFill>
                <a:srgbClr val="000000"/>
              </a:solidFill>
              <a:latin typeface="Montserrat"/>
              <a:ea typeface="Montserrat"/>
              <a:cs typeface="Montserrat"/>
              <a:sym typeface="Montserrat"/>
            </a:endParaRPr>
          </a:p>
          <a:p>
            <a:pPr indent="-311150" lvl="0" marL="457200" rtl="0" algn="l">
              <a:lnSpc>
                <a:spcPct val="110000"/>
              </a:lnSpc>
              <a:spcBef>
                <a:spcPts val="0"/>
              </a:spcBef>
              <a:spcAft>
                <a:spcPts val="0"/>
              </a:spcAft>
              <a:buClr>
                <a:srgbClr val="000000"/>
              </a:buClr>
              <a:buSzPts val="1300"/>
              <a:buFont typeface="Montserrat"/>
              <a:buChar char="•"/>
            </a:pPr>
            <a:r>
              <a:rPr lang="en" sz="1300">
                <a:solidFill>
                  <a:srgbClr val="000000"/>
                </a:solidFill>
                <a:latin typeface="Montserrat"/>
                <a:ea typeface="Montserrat"/>
                <a:cs typeface="Montserrat"/>
                <a:sym typeface="Montserrat"/>
              </a:rPr>
              <a:t>Cost due to speed of evolution &amp; intermittent use</a:t>
            </a:r>
            <a:endParaRPr b="1" sz="2000"/>
          </a:p>
        </p:txBody>
      </p:sp>
      <p:sp>
        <p:nvSpPr>
          <p:cNvPr id="343" name="Google Shape;343;p7"/>
          <p:cNvSpPr/>
          <p:nvPr/>
        </p:nvSpPr>
        <p:spPr>
          <a:xfrm>
            <a:off x="4895850" y="1221875"/>
            <a:ext cx="3352200" cy="1595400"/>
          </a:xfrm>
          <a:prstGeom prst="roundRect">
            <a:avLst>
              <a:gd fmla="val 16667" name="adj"/>
            </a:avLst>
          </a:prstGeom>
          <a:solidFill>
            <a:schemeClr val="lt1"/>
          </a:solidFill>
          <a:ln cap="flat" cmpd="sng" w="25400">
            <a:solidFill>
              <a:srgbClr val="26C6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7"/>
          <p:cNvSpPr txBox="1"/>
          <p:nvPr>
            <p:ph idx="1" type="body"/>
          </p:nvPr>
        </p:nvSpPr>
        <p:spPr>
          <a:xfrm>
            <a:off x="4994775" y="1296050"/>
            <a:ext cx="3253200" cy="15015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400"/>
              <a:buNone/>
            </a:pPr>
            <a:r>
              <a:t/>
            </a:r>
            <a:endParaRPr b="1"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Relationship-based support</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No lock-in or hidden charges </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Scalability &amp; secure</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I.P. is Yours, data sovereignty</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Less risk, no maintenance</a:t>
            </a:r>
            <a:endParaRPr sz="1400">
              <a:solidFill>
                <a:srgbClr val="000000"/>
              </a:solidFill>
              <a:latin typeface="Montserrat"/>
              <a:ea typeface="Montserrat"/>
              <a:cs typeface="Montserrat"/>
              <a:sym typeface="Montserrat"/>
            </a:endParaRPr>
          </a:p>
        </p:txBody>
      </p:sp>
      <p:sp>
        <p:nvSpPr>
          <p:cNvPr id="345" name="Google Shape;345;p7"/>
          <p:cNvSpPr/>
          <p:nvPr/>
        </p:nvSpPr>
        <p:spPr>
          <a:xfrm>
            <a:off x="704850" y="3086300"/>
            <a:ext cx="3561900" cy="1595400"/>
          </a:xfrm>
          <a:prstGeom prst="roundRect">
            <a:avLst>
              <a:gd fmla="val 16667" name="adj"/>
            </a:avLst>
          </a:prstGeom>
          <a:solidFill>
            <a:schemeClr val="lt1"/>
          </a:solidFill>
          <a:ln cap="flat" cmpd="sng" w="25400">
            <a:solidFill>
              <a:srgbClr val="FFD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7"/>
          <p:cNvSpPr txBox="1"/>
          <p:nvPr>
            <p:ph idx="1" type="body"/>
          </p:nvPr>
        </p:nvSpPr>
        <p:spPr>
          <a:xfrm>
            <a:off x="816925" y="3194825"/>
            <a:ext cx="3352200" cy="13263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400"/>
              <a:buNone/>
            </a:pPr>
            <a:r>
              <a:rPr b="1" lang="en" sz="1400">
                <a:solidFill>
                  <a:srgbClr val="000000"/>
                </a:solidFill>
                <a:latin typeface="Montserrat"/>
                <a:ea typeface="Montserrat"/>
                <a:cs typeface="Montserrat"/>
                <a:sym typeface="Montserrat"/>
              </a:rPr>
              <a:t>International Providers, Hybrid</a:t>
            </a:r>
            <a:endParaRPr b="1"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Platform effect</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Switching costs</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Unpredictable costs</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Automated support</a:t>
            </a:r>
            <a:endParaRPr b="1"/>
          </a:p>
        </p:txBody>
      </p:sp>
      <p:pic>
        <p:nvPicPr>
          <p:cNvPr id="347" name="Google Shape;347;p7"/>
          <p:cNvPicPr preferRelativeResize="0"/>
          <p:nvPr/>
        </p:nvPicPr>
        <p:blipFill rotWithShape="1">
          <a:blip r:embed="rId3">
            <a:alphaModFix/>
          </a:blip>
          <a:srcRect b="0" l="0" r="0" t="0"/>
          <a:stretch/>
        </p:blipFill>
        <p:spPr>
          <a:xfrm>
            <a:off x="5571924" y="1353585"/>
            <a:ext cx="387834" cy="196226"/>
          </a:xfrm>
          <a:prstGeom prst="rect">
            <a:avLst/>
          </a:prstGeom>
          <a:noFill/>
          <a:ln>
            <a:noFill/>
          </a:ln>
        </p:spPr>
      </p:pic>
      <p:sp>
        <p:nvSpPr>
          <p:cNvPr id="348" name="Google Shape;348;p7"/>
          <p:cNvSpPr/>
          <p:nvPr/>
        </p:nvSpPr>
        <p:spPr>
          <a:xfrm>
            <a:off x="4895850" y="3126875"/>
            <a:ext cx="3352200" cy="1595400"/>
          </a:xfrm>
          <a:prstGeom prst="roundRect">
            <a:avLst>
              <a:gd fmla="val 16667" name="adj"/>
            </a:avLst>
          </a:prstGeom>
          <a:solidFill>
            <a:schemeClr val="lt1"/>
          </a:solidFill>
          <a:ln cap="flat" cmpd="sng" w="25400">
            <a:solidFill>
              <a:srgbClr val="26C6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7"/>
          <p:cNvSpPr txBox="1"/>
          <p:nvPr>
            <p:ph idx="1" type="body"/>
          </p:nvPr>
        </p:nvSpPr>
        <p:spPr>
          <a:xfrm>
            <a:off x="4994775" y="3201050"/>
            <a:ext cx="3169800" cy="10713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400"/>
              <a:buNone/>
            </a:pPr>
            <a:r>
              <a:rPr b="1" lang="en" sz="1400">
                <a:solidFill>
                  <a:srgbClr val="000000"/>
                </a:solidFill>
                <a:latin typeface="Montserrat"/>
                <a:ea typeface="Montserrat"/>
                <a:cs typeface="Montserrat"/>
                <a:sym typeface="Montserrat"/>
              </a:rPr>
              <a:t>Research compute</a:t>
            </a:r>
            <a:endParaRPr b="1"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Scheduled </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By competition</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Limited access</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Capacity versus demand</a:t>
            </a:r>
            <a:endParaRPr sz="1400">
              <a:solidFill>
                <a:srgbClr val="000000"/>
              </a:solidFill>
              <a:latin typeface="Montserrat"/>
              <a:ea typeface="Montserrat"/>
              <a:cs typeface="Montserrat"/>
              <a:sym typeface="Montserrat"/>
            </a:endParaRPr>
          </a:p>
        </p:txBody>
      </p:sp>
      <p:pic>
        <p:nvPicPr>
          <p:cNvPr id="350" name="Google Shape;350;p7"/>
          <p:cNvPicPr preferRelativeResize="0"/>
          <p:nvPr/>
        </p:nvPicPr>
        <p:blipFill rotWithShape="1">
          <a:blip r:embed="rId4">
            <a:alphaModFix/>
          </a:blip>
          <a:srcRect b="76961" l="0" r="0" t="0"/>
          <a:stretch/>
        </p:blipFill>
        <p:spPr>
          <a:xfrm>
            <a:off x="7114235" y="3277250"/>
            <a:ext cx="889515" cy="252900"/>
          </a:xfrm>
          <a:prstGeom prst="rect">
            <a:avLst/>
          </a:prstGeom>
          <a:noFill/>
          <a:ln>
            <a:noFill/>
          </a:ln>
        </p:spPr>
      </p:pic>
      <p:sp>
        <p:nvSpPr>
          <p:cNvPr id="351" name="Google Shape;351;p7"/>
          <p:cNvSpPr txBox="1"/>
          <p:nvPr/>
        </p:nvSpPr>
        <p:spPr>
          <a:xfrm>
            <a:off x="40043" y="2832396"/>
            <a:ext cx="1103100" cy="2424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7E57C1"/>
              </a:buClr>
              <a:buSzPts val="1400"/>
              <a:buFont typeface="Helvetica Neue Light"/>
              <a:buNone/>
            </a:pPr>
            <a:r>
              <a:rPr b="1" i="0" lang="en" sz="1400" u="none" cap="none" strike="noStrike">
                <a:solidFill>
                  <a:srgbClr val="000000"/>
                </a:solidFill>
                <a:latin typeface="Libre Franklin"/>
                <a:ea typeface="Libre Franklin"/>
                <a:cs typeface="Libre Franklin"/>
                <a:sym typeface="Libre Franklin"/>
              </a:rPr>
              <a:t>Proprietary</a:t>
            </a:r>
            <a:endParaRPr b="1" i="0" sz="1400" u="none" cap="none" strike="noStrike">
              <a:solidFill>
                <a:srgbClr val="000000"/>
              </a:solidFill>
              <a:latin typeface="Libre Franklin"/>
              <a:ea typeface="Libre Franklin"/>
              <a:cs typeface="Libre Franklin"/>
              <a:sym typeface="Libre Franklin"/>
            </a:endParaRPr>
          </a:p>
        </p:txBody>
      </p:sp>
      <p:pic>
        <p:nvPicPr>
          <p:cNvPr id="352" name="Google Shape;352;p7"/>
          <p:cNvPicPr preferRelativeResize="0"/>
          <p:nvPr/>
        </p:nvPicPr>
        <p:blipFill rotWithShape="1">
          <a:blip r:embed="rId5">
            <a:alphaModFix/>
          </a:blip>
          <a:srcRect b="0" l="0" r="0" t="0"/>
          <a:stretch/>
        </p:blipFill>
        <p:spPr>
          <a:xfrm>
            <a:off x="3296687" y="3615496"/>
            <a:ext cx="274800" cy="2424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53" name="Google Shape;353;p7"/>
          <p:cNvPicPr preferRelativeResize="0"/>
          <p:nvPr/>
        </p:nvPicPr>
        <p:blipFill rotWithShape="1">
          <a:blip r:embed="rId6">
            <a:alphaModFix/>
          </a:blip>
          <a:srcRect b="0" l="0" r="0" t="0"/>
          <a:stretch/>
        </p:blipFill>
        <p:spPr>
          <a:xfrm>
            <a:off x="3571480" y="3461249"/>
            <a:ext cx="557700" cy="3378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54" name="Google Shape;354;p7"/>
          <p:cNvPicPr preferRelativeResize="0"/>
          <p:nvPr/>
        </p:nvPicPr>
        <p:blipFill rotWithShape="1">
          <a:blip r:embed="rId7">
            <a:alphaModFix/>
          </a:blip>
          <a:srcRect b="0" l="0" r="0" t="0"/>
          <a:stretch/>
        </p:blipFill>
        <p:spPr>
          <a:xfrm>
            <a:off x="3494822" y="3857906"/>
            <a:ext cx="387825" cy="210421"/>
          </a:xfrm>
          <a:prstGeom prst="rect">
            <a:avLst/>
          </a:prstGeom>
          <a:noFill/>
          <a:ln>
            <a:noFill/>
          </a:ln>
        </p:spPr>
      </p:pic>
      <p:pic>
        <p:nvPicPr>
          <p:cNvPr id="355" name="Google Shape;355;p7"/>
          <p:cNvPicPr preferRelativeResize="0"/>
          <p:nvPr/>
        </p:nvPicPr>
        <p:blipFill rotWithShape="1">
          <a:blip r:embed="rId8">
            <a:alphaModFix/>
          </a:blip>
          <a:srcRect b="0" l="0" r="0" t="0"/>
          <a:stretch/>
        </p:blipFill>
        <p:spPr>
          <a:xfrm>
            <a:off x="3190024" y="4114345"/>
            <a:ext cx="387900" cy="1983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56" name="Google Shape;356;p7"/>
          <p:cNvPicPr preferRelativeResize="0"/>
          <p:nvPr/>
        </p:nvPicPr>
        <p:blipFill rotWithShape="1">
          <a:blip r:embed="rId9">
            <a:alphaModFix/>
          </a:blip>
          <a:srcRect b="0" l="0" r="0" t="0"/>
          <a:stretch/>
        </p:blipFill>
        <p:spPr>
          <a:xfrm>
            <a:off x="2655725" y="4358673"/>
            <a:ext cx="652200" cy="2103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57" name="Google Shape;357;p7"/>
          <p:cNvPicPr preferRelativeResize="0"/>
          <p:nvPr/>
        </p:nvPicPr>
        <p:blipFill rotWithShape="1">
          <a:blip r:embed="rId10">
            <a:alphaModFix/>
          </a:blip>
          <a:srcRect b="0" l="0" r="0" t="0"/>
          <a:stretch/>
        </p:blipFill>
        <p:spPr>
          <a:xfrm>
            <a:off x="3577921" y="4050977"/>
            <a:ext cx="587100" cy="2529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58" name="Google Shape;358;p7"/>
          <p:cNvPicPr preferRelativeResize="0"/>
          <p:nvPr/>
        </p:nvPicPr>
        <p:blipFill rotWithShape="1">
          <a:blip r:embed="rId11">
            <a:alphaModFix/>
          </a:blip>
          <a:srcRect b="0" l="0" r="0" t="0"/>
          <a:stretch/>
        </p:blipFill>
        <p:spPr>
          <a:xfrm>
            <a:off x="4994774" y="1206179"/>
            <a:ext cx="557700" cy="491008"/>
          </a:xfrm>
          <a:prstGeom prst="rect">
            <a:avLst/>
          </a:prstGeom>
          <a:noFill/>
          <a:ln>
            <a:noFill/>
          </a:ln>
        </p:spPr>
      </p:pic>
      <p:pic>
        <p:nvPicPr>
          <p:cNvPr id="359" name="Google Shape;359;p7"/>
          <p:cNvPicPr preferRelativeResize="0"/>
          <p:nvPr/>
        </p:nvPicPr>
        <p:blipFill rotWithShape="1">
          <a:blip r:embed="rId12">
            <a:alphaModFix/>
          </a:blip>
          <a:srcRect b="0" l="0" r="0" t="56194"/>
          <a:stretch/>
        </p:blipFill>
        <p:spPr>
          <a:xfrm>
            <a:off x="3356200" y="4391300"/>
            <a:ext cx="846900" cy="210425"/>
          </a:xfrm>
          <a:prstGeom prst="rect">
            <a:avLst/>
          </a:prstGeom>
          <a:noFill/>
          <a:ln>
            <a:noFill/>
          </a:ln>
        </p:spPr>
      </p:pic>
      <p:pic>
        <p:nvPicPr>
          <p:cNvPr id="360" name="Google Shape;360;p7"/>
          <p:cNvPicPr preferRelativeResize="0"/>
          <p:nvPr/>
        </p:nvPicPr>
        <p:blipFill rotWithShape="1">
          <a:blip r:embed="rId12">
            <a:alphaModFix/>
          </a:blip>
          <a:srcRect b="47351" l="0" r="0" t="0"/>
          <a:stretch/>
        </p:blipFill>
        <p:spPr>
          <a:xfrm>
            <a:off x="7156850" y="3549277"/>
            <a:ext cx="846900" cy="25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dc3589dced_0_0"/>
          <p:cNvSpPr txBox="1"/>
          <p:nvPr>
            <p:ph type="title"/>
          </p:nvPr>
        </p:nvSpPr>
        <p:spPr>
          <a:xfrm>
            <a:off x="355800" y="384250"/>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2200"/>
              <a:t>Local Organisations that can help</a:t>
            </a:r>
            <a:endParaRPr sz="2200"/>
          </a:p>
        </p:txBody>
      </p:sp>
      <p:sp>
        <p:nvSpPr>
          <p:cNvPr id="367" name="Google Shape;367;gdc3589dced_0_0"/>
          <p:cNvSpPr txBox="1"/>
          <p:nvPr/>
        </p:nvSpPr>
        <p:spPr>
          <a:xfrm>
            <a:off x="1052007" y="2688725"/>
            <a:ext cx="16713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“infrastructure &amp; applied knowledge”</a:t>
            </a:r>
            <a:endParaRPr b="1" i="0" sz="1500" u="none" cap="none" strike="noStrike">
              <a:solidFill>
                <a:srgbClr val="000000"/>
              </a:solidFill>
              <a:latin typeface="Calibri"/>
              <a:ea typeface="Calibri"/>
              <a:cs typeface="Calibri"/>
              <a:sym typeface="Calibri"/>
            </a:endParaRPr>
          </a:p>
        </p:txBody>
      </p:sp>
      <p:sp>
        <p:nvSpPr>
          <p:cNvPr id="368" name="Google Shape;368;gdc3589dced_0_0"/>
          <p:cNvSpPr/>
          <p:nvPr/>
        </p:nvSpPr>
        <p:spPr>
          <a:xfrm>
            <a:off x="6576377" y="4843683"/>
            <a:ext cx="2499000" cy="231600"/>
          </a:xfrm>
          <a:prstGeom prst="roundRect">
            <a:avLst>
              <a:gd fmla="val 16667" name="adj"/>
            </a:avLst>
          </a:prstGeom>
          <a:solidFill>
            <a:schemeClr val="lt1"/>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1400"/>
              <a:buFont typeface="Helvetica Neue Light"/>
              <a:buNone/>
            </a:pPr>
            <a:r>
              <a:rPr b="0" i="0" lang="en" sz="900" u="none" cap="none" strike="noStrike">
                <a:solidFill>
                  <a:srgbClr val="000000"/>
                </a:solidFill>
                <a:latin typeface="Libre Franklin"/>
                <a:ea typeface="Libre Franklin"/>
                <a:cs typeface="Libre Franklin"/>
                <a:sym typeface="Libre Franklin"/>
              </a:rPr>
              <a:t>Source: Gartner</a:t>
            </a:r>
            <a:endParaRPr b="0" i="0" sz="900" u="none" cap="none" strike="noStrike">
              <a:solidFill>
                <a:srgbClr val="000000"/>
              </a:solidFill>
              <a:latin typeface="Libre Franklin"/>
              <a:ea typeface="Libre Franklin"/>
              <a:cs typeface="Libre Franklin"/>
              <a:sym typeface="Libre Franklin"/>
            </a:endParaRPr>
          </a:p>
        </p:txBody>
      </p:sp>
      <p:pic>
        <p:nvPicPr>
          <p:cNvPr id="369" name="Google Shape;369;gdc3589dced_0_0"/>
          <p:cNvPicPr preferRelativeResize="0"/>
          <p:nvPr/>
        </p:nvPicPr>
        <p:blipFill rotWithShape="1">
          <a:blip r:embed="rId3">
            <a:alphaModFix/>
          </a:blip>
          <a:srcRect b="0" l="0" r="0" t="0"/>
          <a:stretch/>
        </p:blipFill>
        <p:spPr>
          <a:xfrm>
            <a:off x="1336451" y="1902055"/>
            <a:ext cx="1099199" cy="974894"/>
          </a:xfrm>
          <a:prstGeom prst="rect">
            <a:avLst/>
          </a:prstGeom>
          <a:noFill/>
          <a:ln>
            <a:noFill/>
          </a:ln>
        </p:spPr>
      </p:pic>
      <p:pic>
        <p:nvPicPr>
          <p:cNvPr id="370" name="Google Shape;370;gdc3589dced_0_0"/>
          <p:cNvPicPr preferRelativeResize="0"/>
          <p:nvPr/>
        </p:nvPicPr>
        <p:blipFill rotWithShape="1">
          <a:blip r:embed="rId4">
            <a:alphaModFix/>
          </a:blip>
          <a:srcRect b="0" l="0" r="54250" t="0"/>
          <a:stretch/>
        </p:blipFill>
        <p:spPr>
          <a:xfrm>
            <a:off x="6267836" y="3203700"/>
            <a:ext cx="744473" cy="549850"/>
          </a:xfrm>
          <a:prstGeom prst="rect">
            <a:avLst/>
          </a:prstGeom>
          <a:noFill/>
          <a:ln>
            <a:noFill/>
          </a:ln>
        </p:spPr>
      </p:pic>
      <p:pic>
        <p:nvPicPr>
          <p:cNvPr id="371" name="Google Shape;371;gdc3589dced_0_0"/>
          <p:cNvPicPr preferRelativeResize="0"/>
          <p:nvPr/>
        </p:nvPicPr>
        <p:blipFill rotWithShape="1">
          <a:blip r:embed="rId5">
            <a:alphaModFix/>
          </a:blip>
          <a:srcRect b="0" l="0" r="0" t="0"/>
          <a:stretch/>
        </p:blipFill>
        <p:spPr>
          <a:xfrm>
            <a:off x="8311175" y="1597250"/>
            <a:ext cx="549850" cy="549850"/>
          </a:xfrm>
          <a:prstGeom prst="rect">
            <a:avLst/>
          </a:prstGeom>
          <a:noFill/>
          <a:ln>
            <a:noFill/>
          </a:ln>
        </p:spPr>
      </p:pic>
      <p:sp>
        <p:nvSpPr>
          <p:cNvPr id="372" name="Google Shape;372;gdc3589dced_0_0"/>
          <p:cNvSpPr txBox="1"/>
          <p:nvPr/>
        </p:nvSpPr>
        <p:spPr>
          <a:xfrm>
            <a:off x="5561825" y="1505900"/>
            <a:ext cx="29088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Industry specific or turnkey = “develop powerful software applications”</a:t>
            </a:r>
            <a:endParaRPr b="1" i="0" sz="1500" u="none" cap="none" strike="noStrike">
              <a:solidFill>
                <a:srgbClr val="000000"/>
              </a:solidFill>
              <a:latin typeface="Calibri"/>
              <a:ea typeface="Calibri"/>
              <a:cs typeface="Calibri"/>
              <a:sym typeface="Calibri"/>
            </a:endParaRPr>
          </a:p>
        </p:txBody>
      </p:sp>
      <p:sp>
        <p:nvSpPr>
          <p:cNvPr id="373" name="Google Shape;373;gdc3589dced_0_0"/>
          <p:cNvSpPr txBox="1"/>
          <p:nvPr/>
        </p:nvSpPr>
        <p:spPr>
          <a:xfrm>
            <a:off x="6804973" y="3029350"/>
            <a:ext cx="21642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“cultivate scientific excellence, develop talent and coach” </a:t>
            </a:r>
            <a:endParaRPr b="1" i="0" sz="1500" u="none" cap="none" strike="noStrike">
              <a:solidFill>
                <a:srgbClr val="000000"/>
              </a:solidFill>
              <a:latin typeface="Calibri"/>
              <a:ea typeface="Calibri"/>
              <a:cs typeface="Calibri"/>
              <a:sym typeface="Calibri"/>
            </a:endParaRPr>
          </a:p>
        </p:txBody>
      </p:sp>
      <p:sp>
        <p:nvSpPr>
          <p:cNvPr id="374" name="Google Shape;374;gdc3589dced_0_0"/>
          <p:cNvSpPr/>
          <p:nvPr/>
        </p:nvSpPr>
        <p:spPr>
          <a:xfrm>
            <a:off x="4202956" y="2217450"/>
            <a:ext cx="1865100" cy="1865100"/>
          </a:xfrm>
          <a:prstGeom prst="ellipse">
            <a:avLst/>
          </a:prstGeom>
          <a:solidFill>
            <a:srgbClr val="B3B3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75" name="Google Shape;375;gdc3589dced_0_0"/>
          <p:cNvSpPr/>
          <p:nvPr/>
        </p:nvSpPr>
        <p:spPr>
          <a:xfrm>
            <a:off x="2706862" y="2217450"/>
            <a:ext cx="1865100" cy="1865100"/>
          </a:xfrm>
          <a:prstGeom prst="ellipse">
            <a:avLst/>
          </a:prstGeom>
          <a:solidFill>
            <a:srgbClr val="63CF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76" name="Google Shape;376;gdc3589dced_0_0"/>
          <p:cNvSpPr/>
          <p:nvPr/>
        </p:nvSpPr>
        <p:spPr>
          <a:xfrm>
            <a:off x="3454909" y="1229637"/>
            <a:ext cx="1865100" cy="1865100"/>
          </a:xfrm>
          <a:prstGeom prst="ellipse">
            <a:avLst/>
          </a:prstGeom>
          <a:solidFill>
            <a:srgbClr val="FFD7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Domain Understanding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FFD70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FFD70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77" name="Google Shape;377;gdc3589dced_0_0"/>
          <p:cNvSpPr/>
          <p:nvPr/>
        </p:nvSpPr>
        <p:spPr>
          <a:xfrm>
            <a:off x="2706862" y="2217450"/>
            <a:ext cx="1865100" cy="1865100"/>
          </a:xfrm>
          <a:prstGeom prst="ellipse">
            <a:avLst/>
          </a:prstGeom>
          <a:solidFill>
            <a:srgbClr val="63CFE3">
              <a:alpha val="4823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IT Skills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B0F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78" name="Google Shape;378;gdc3589dced_0_0"/>
          <p:cNvSpPr/>
          <p:nvPr/>
        </p:nvSpPr>
        <p:spPr>
          <a:xfrm>
            <a:off x="4202956" y="2217450"/>
            <a:ext cx="1865100" cy="1865100"/>
          </a:xfrm>
          <a:prstGeom prst="ellipse">
            <a:avLst/>
          </a:prstGeom>
          <a:solidFill>
            <a:srgbClr val="B3B3B3">
              <a:alpha val="4823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AI Skills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pic>
        <p:nvPicPr>
          <p:cNvPr id="379" name="Google Shape;379;gdc3589dced_0_0"/>
          <p:cNvPicPr preferRelativeResize="0"/>
          <p:nvPr/>
        </p:nvPicPr>
        <p:blipFill rotWithShape="1">
          <a:blip r:embed="rId6">
            <a:alphaModFix/>
          </a:blip>
          <a:srcRect b="0" l="0" r="0" t="0"/>
          <a:stretch/>
        </p:blipFill>
        <p:spPr>
          <a:xfrm>
            <a:off x="3812549" y="4175912"/>
            <a:ext cx="1099201" cy="579863"/>
          </a:xfrm>
          <a:prstGeom prst="rect">
            <a:avLst/>
          </a:prstGeom>
          <a:noFill/>
          <a:ln>
            <a:noFill/>
          </a:ln>
        </p:spPr>
      </p:pic>
      <p:sp>
        <p:nvSpPr>
          <p:cNvPr id="380" name="Google Shape;380;gdc3589dced_0_0"/>
          <p:cNvSpPr txBox="1"/>
          <p:nvPr/>
        </p:nvSpPr>
        <p:spPr>
          <a:xfrm>
            <a:off x="2195007" y="4136525"/>
            <a:ext cx="16713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“driving growth through digital technology”</a:t>
            </a:r>
            <a:endParaRPr b="1" i="0" sz="15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
          <p:cNvSpPr txBox="1"/>
          <p:nvPr>
            <p:ph idx="4294967295" type="title"/>
          </p:nvPr>
        </p:nvSpPr>
        <p:spPr>
          <a:xfrm>
            <a:off x="508000" y="490538"/>
            <a:ext cx="8636000" cy="474662"/>
          </a:xfrm>
          <a:prstGeom prst="rect">
            <a:avLst/>
          </a:prstGeom>
          <a:noFill/>
          <a:ln>
            <a:noFill/>
          </a:ln>
        </p:spPr>
        <p:txBody>
          <a:bodyPr anchorCtr="0" anchor="ctr" bIns="45700" lIns="91425" spcFirstLastPara="1" rIns="91425" wrap="square" tIns="45700">
            <a:noAutofit/>
          </a:bodyPr>
          <a:lstStyle/>
          <a:p>
            <a:pPr indent="457200" lvl="0" marL="0" rtl="0" algn="l">
              <a:lnSpc>
                <a:spcPct val="90000"/>
              </a:lnSpc>
              <a:spcBef>
                <a:spcPts val="0"/>
              </a:spcBef>
              <a:spcAft>
                <a:spcPts val="0"/>
              </a:spcAft>
              <a:buClr>
                <a:schemeClr val="dk1"/>
              </a:buClr>
              <a:buSzPts val="2600"/>
              <a:buFont typeface="Libre Franklin Thin"/>
              <a:buNone/>
            </a:pPr>
            <a:r>
              <a:rPr lang="en" sz="2200">
                <a:latin typeface="Montserrat"/>
                <a:ea typeface="Montserrat"/>
                <a:cs typeface="Montserrat"/>
                <a:sym typeface="Montserrat"/>
              </a:rPr>
              <a:t> Your “Friendly Neighbourhood Cloud”</a:t>
            </a:r>
            <a:endParaRPr sz="2200">
              <a:latin typeface="Montserrat"/>
              <a:ea typeface="Montserrat"/>
              <a:cs typeface="Montserrat"/>
              <a:sym typeface="Montserrat"/>
            </a:endParaRPr>
          </a:p>
        </p:txBody>
      </p:sp>
      <p:sp>
        <p:nvSpPr>
          <p:cNvPr id="387" name="Google Shape;387;p4"/>
          <p:cNvSpPr/>
          <p:nvPr/>
        </p:nvSpPr>
        <p:spPr>
          <a:xfrm>
            <a:off x="736346" y="2413849"/>
            <a:ext cx="2266800" cy="9930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8" name="Google Shape;388;p4"/>
          <p:cNvSpPr txBox="1"/>
          <p:nvPr/>
        </p:nvSpPr>
        <p:spPr>
          <a:xfrm>
            <a:off x="421033" y="2362399"/>
            <a:ext cx="2266800" cy="99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300" u="none" cap="none" strike="noStrike">
                <a:solidFill>
                  <a:srgbClr val="FF4D00"/>
                </a:solidFill>
                <a:latin typeface="Montserrat"/>
                <a:ea typeface="Montserrat"/>
                <a:cs typeface="Montserrat"/>
                <a:sym typeface="Montserrat"/>
              </a:rPr>
              <a:t>Open-Access, Cloud Compute</a:t>
            </a:r>
            <a:endParaRPr b="0" i="0" sz="1300" u="none" cap="none" strike="noStrike">
              <a:solidFill>
                <a:srgbClr val="FF4D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rPr b="1" i="0" lang="en" sz="1300" u="none" cap="none" strike="noStrike">
                <a:solidFill>
                  <a:srgbClr val="FF4D00"/>
                </a:solidFill>
                <a:latin typeface="Montserrat"/>
                <a:ea typeface="Montserrat"/>
                <a:cs typeface="Montserrat"/>
                <a:sym typeface="Montserrat"/>
              </a:rPr>
              <a:t>(AI Garage)</a:t>
            </a:r>
            <a:endParaRPr b="1" i="0" sz="1300" u="none" cap="none" strike="noStrike">
              <a:solidFill>
                <a:srgbClr val="FF4D00"/>
              </a:solidFill>
              <a:latin typeface="Inter"/>
              <a:ea typeface="Inter"/>
              <a:cs typeface="Inter"/>
              <a:sym typeface="Inter"/>
            </a:endParaRPr>
          </a:p>
        </p:txBody>
      </p:sp>
      <p:sp>
        <p:nvSpPr>
          <p:cNvPr id="389" name="Google Shape;389;p4"/>
          <p:cNvSpPr/>
          <p:nvPr/>
        </p:nvSpPr>
        <p:spPr>
          <a:xfrm>
            <a:off x="3115020" y="2421080"/>
            <a:ext cx="2252700" cy="2700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0" name="Google Shape;390;p4"/>
          <p:cNvSpPr txBox="1"/>
          <p:nvPr/>
        </p:nvSpPr>
        <p:spPr>
          <a:xfrm>
            <a:off x="2993675" y="2421075"/>
            <a:ext cx="2685900" cy="27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300" u="none" cap="none" strike="noStrike">
                <a:solidFill>
                  <a:srgbClr val="26C6DA"/>
                </a:solidFill>
                <a:latin typeface="Montserrat"/>
                <a:ea typeface="Montserrat"/>
                <a:cs typeface="Montserrat"/>
                <a:sym typeface="Montserrat"/>
              </a:rPr>
              <a:t>Secure Experimentation &amp; Data Collaboration Environment*</a:t>
            </a:r>
            <a:endParaRPr b="0" i="0" sz="1300" u="none" cap="none" strike="noStrike">
              <a:solidFill>
                <a:srgbClr val="26C6DA"/>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rPr b="1" i="0" lang="en" sz="1300" u="none" cap="none" strike="noStrike">
                <a:solidFill>
                  <a:srgbClr val="26C6DA"/>
                </a:solidFill>
                <a:latin typeface="Montserrat"/>
                <a:ea typeface="Montserrat"/>
                <a:cs typeface="Montserrat"/>
                <a:sym typeface="Montserrat"/>
              </a:rPr>
              <a:t>(Data Sandbox)</a:t>
            </a:r>
            <a:endParaRPr b="1" i="0" sz="1300" u="none" cap="none" strike="noStrike">
              <a:solidFill>
                <a:srgbClr val="26C6DA"/>
              </a:solidFill>
              <a:latin typeface="Montserrat"/>
              <a:ea typeface="Montserrat"/>
              <a:cs typeface="Montserrat"/>
              <a:sym typeface="Montserrat"/>
            </a:endParaRPr>
          </a:p>
        </p:txBody>
      </p:sp>
      <p:sp>
        <p:nvSpPr>
          <p:cNvPr id="391" name="Google Shape;391;p4"/>
          <p:cNvSpPr/>
          <p:nvPr/>
        </p:nvSpPr>
        <p:spPr>
          <a:xfrm>
            <a:off x="365663" y="3135429"/>
            <a:ext cx="2377500" cy="1042200"/>
          </a:xfrm>
          <a:prstGeom prst="rect">
            <a:avLst/>
          </a:prstGeom>
          <a:noFill/>
          <a:ln>
            <a:noFill/>
          </a:ln>
        </p:spPr>
        <p:txBody>
          <a:bodyPr anchorCtr="0" anchor="ctr" bIns="19050" lIns="19050" spcFirstLastPara="1" rIns="19050" wrap="square" tIns="19050">
            <a:noAutofit/>
          </a:bodyPr>
          <a:lstStyle/>
          <a:p>
            <a:pPr indent="-13335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Affordable, tailorable, flexible GPUs, CPUS, platforms, tools, environments, add-ons, etc.</a:t>
            </a:r>
            <a:endParaRPr b="0" i="0" sz="1100" u="none" cap="none" strike="noStrike">
              <a:solidFill>
                <a:srgbClr val="000000"/>
              </a:solidFill>
              <a:latin typeface="Montserrat"/>
              <a:ea typeface="Montserrat"/>
              <a:cs typeface="Montserrat"/>
              <a:sym typeface="Montserrat"/>
            </a:endParaRPr>
          </a:p>
          <a:p>
            <a:pPr indent="-63500" lvl="0" marL="152400" marR="0" rtl="0" algn="l">
              <a:lnSpc>
                <a:spcPct val="100000"/>
              </a:lnSpc>
              <a:spcBef>
                <a:spcPts val="0"/>
              </a:spcBef>
              <a:spcAft>
                <a:spcPts val="0"/>
              </a:spcAft>
              <a:buClr>
                <a:srgbClr val="434343"/>
              </a:buClr>
              <a:buSzPts val="1100"/>
              <a:buFont typeface="Arial"/>
              <a:buNone/>
            </a:pPr>
            <a:r>
              <a:t/>
            </a:r>
            <a:endParaRPr b="0" i="0" sz="1100" u="none" cap="none" strike="noStrike">
              <a:solidFill>
                <a:srgbClr val="000000"/>
              </a:solidFill>
              <a:latin typeface="Montserrat"/>
              <a:ea typeface="Montserrat"/>
              <a:cs typeface="Montserrat"/>
              <a:sym typeface="Montserrat"/>
            </a:endParaRPr>
          </a:p>
          <a:p>
            <a:pPr indent="-13335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Infrastructure as a backbone</a:t>
            </a:r>
            <a:endParaRPr b="0" i="0" sz="1100" u="none" cap="none" strike="noStrike">
              <a:solidFill>
                <a:srgbClr val="000000"/>
              </a:solidFill>
              <a:latin typeface="Libre Franklin"/>
              <a:ea typeface="Libre Franklin"/>
              <a:cs typeface="Libre Franklin"/>
              <a:sym typeface="Libre Franklin"/>
            </a:endParaRPr>
          </a:p>
        </p:txBody>
      </p:sp>
      <p:sp>
        <p:nvSpPr>
          <p:cNvPr id="392" name="Google Shape;392;p4"/>
          <p:cNvSpPr txBox="1"/>
          <p:nvPr/>
        </p:nvSpPr>
        <p:spPr>
          <a:xfrm>
            <a:off x="3185350" y="3191078"/>
            <a:ext cx="2458200" cy="930900"/>
          </a:xfrm>
          <a:prstGeom prst="rect">
            <a:avLst/>
          </a:prstGeom>
          <a:noFill/>
          <a:ln>
            <a:noFill/>
          </a:ln>
        </p:spPr>
        <p:txBody>
          <a:bodyPr anchorCtr="0" anchor="t" bIns="17150" lIns="34275" spcFirstLastPara="1" rIns="34275" wrap="square" tIns="17150">
            <a:noAutofit/>
          </a:bodyPr>
          <a:lstStyle/>
          <a:p>
            <a:pPr indent="-12700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Secure, local collaboration environment for SME’s, industry working with researchers, events, </a:t>
            </a:r>
            <a:endParaRPr b="0" i="0" sz="1100" u="none" cap="none" strike="noStrike">
              <a:solidFill>
                <a:srgbClr val="000000"/>
              </a:solidFill>
              <a:latin typeface="Montserrat"/>
              <a:ea typeface="Montserrat"/>
              <a:cs typeface="Montserrat"/>
              <a:sym typeface="Montserrat"/>
            </a:endParaRPr>
          </a:p>
          <a:p>
            <a:pPr indent="-127000" lvl="0" marL="152400" marR="0" rtl="0" algn="l">
              <a:lnSpc>
                <a:spcPct val="100000"/>
              </a:lnSpc>
              <a:spcBef>
                <a:spcPts val="0"/>
              </a:spcBef>
              <a:spcAft>
                <a:spcPts val="0"/>
              </a:spcAft>
              <a:buClr>
                <a:srgbClr val="000000"/>
              </a:buClr>
              <a:buSzPts val="1100"/>
              <a:buFont typeface="Montserrat"/>
              <a:buChar char="•"/>
            </a:pPr>
            <a:r>
              <a:rPr b="0" i="0" lang="en" sz="1100" u="none" cap="none" strike="noStrike">
                <a:solidFill>
                  <a:srgbClr val="000000"/>
                </a:solidFill>
                <a:latin typeface="Montserrat"/>
                <a:ea typeface="Montserrat"/>
                <a:cs typeface="Montserrat"/>
                <a:sym typeface="Montserrat"/>
              </a:rPr>
              <a:t>Storage options</a:t>
            </a:r>
            <a:endParaRPr b="0" i="0" sz="1100" u="none" cap="none" strike="noStrike">
              <a:solidFill>
                <a:srgbClr val="000000"/>
              </a:solidFill>
              <a:latin typeface="Montserrat"/>
              <a:ea typeface="Montserrat"/>
              <a:cs typeface="Montserrat"/>
              <a:sym typeface="Montserrat"/>
            </a:endParaRPr>
          </a:p>
          <a:p>
            <a:pPr indent="-127000" lvl="0" marL="152400" marR="0" rtl="0" algn="l">
              <a:lnSpc>
                <a:spcPct val="100000"/>
              </a:lnSpc>
              <a:spcBef>
                <a:spcPts val="0"/>
              </a:spcBef>
              <a:spcAft>
                <a:spcPts val="0"/>
              </a:spcAft>
              <a:buClr>
                <a:srgbClr val="000000"/>
              </a:buClr>
              <a:buSzPts val="1100"/>
              <a:buFont typeface="Montserrat"/>
              <a:buChar char="•"/>
            </a:pPr>
            <a:r>
              <a:rPr b="0" i="0" lang="en" sz="1100" u="none" cap="none" strike="noStrike">
                <a:solidFill>
                  <a:schemeClr val="dk1"/>
                </a:solidFill>
                <a:latin typeface="Montserrat"/>
                <a:ea typeface="Montserrat"/>
                <a:cs typeface="Montserrat"/>
                <a:sym typeface="Montserrat"/>
              </a:rPr>
              <a:t>Partner and assist directly to data related  constraints for using and sharing data</a:t>
            </a:r>
            <a:endParaRPr b="0" i="0" sz="1100" u="none" cap="none" strike="noStrike">
              <a:solidFill>
                <a:srgbClr val="000000"/>
              </a:solidFill>
              <a:latin typeface="Montserrat"/>
              <a:ea typeface="Montserrat"/>
              <a:cs typeface="Montserrat"/>
              <a:sym typeface="Montserrat"/>
            </a:endParaRPr>
          </a:p>
        </p:txBody>
      </p:sp>
      <p:pic>
        <p:nvPicPr>
          <p:cNvPr id="393" name="Google Shape;393;p4"/>
          <p:cNvPicPr preferRelativeResize="0"/>
          <p:nvPr/>
        </p:nvPicPr>
        <p:blipFill rotWithShape="1">
          <a:blip r:embed="rId3">
            <a:alphaModFix/>
          </a:blip>
          <a:srcRect b="0" l="0" r="0" t="0"/>
          <a:stretch/>
        </p:blipFill>
        <p:spPr>
          <a:xfrm>
            <a:off x="1138857" y="1407028"/>
            <a:ext cx="831145" cy="874986"/>
          </a:xfrm>
          <a:prstGeom prst="rect">
            <a:avLst/>
          </a:prstGeom>
          <a:noFill/>
          <a:ln>
            <a:noFill/>
          </a:ln>
        </p:spPr>
      </p:pic>
      <p:sp>
        <p:nvSpPr>
          <p:cNvPr id="394" name="Google Shape;394;p4"/>
          <p:cNvSpPr txBox="1"/>
          <p:nvPr/>
        </p:nvSpPr>
        <p:spPr>
          <a:xfrm>
            <a:off x="5985438" y="2421068"/>
            <a:ext cx="2252700" cy="27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300" u="none" cap="none" strike="noStrike">
                <a:solidFill>
                  <a:srgbClr val="7F7F7F"/>
                </a:solidFill>
                <a:latin typeface="Montserrat"/>
                <a:ea typeface="Montserrat"/>
                <a:cs typeface="Montserrat"/>
                <a:sym typeface="Montserrat"/>
              </a:rPr>
              <a:t>Applied Knowledge for AI Adoption</a:t>
            </a:r>
            <a:endParaRPr b="0" i="0" sz="1300" u="none" cap="none" strike="noStrike">
              <a:solidFill>
                <a:srgbClr val="7F7F7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rPr b="1" i="0" lang="en" sz="1300" u="none" cap="none" strike="noStrike">
                <a:solidFill>
                  <a:srgbClr val="7F7F7F"/>
                </a:solidFill>
                <a:latin typeface="Montserrat"/>
                <a:ea typeface="Montserrat"/>
                <a:cs typeface="Montserrat"/>
                <a:sym typeface="Montserrat"/>
              </a:rPr>
              <a:t>(Hub)</a:t>
            </a:r>
            <a:endParaRPr b="1" i="0" sz="1300" u="none" cap="none" strike="noStrike">
              <a:solidFill>
                <a:srgbClr val="7F7F7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t/>
            </a:r>
            <a:endParaRPr b="1" i="0" sz="1300" u="none" cap="none" strike="noStrike">
              <a:solidFill>
                <a:srgbClr val="7F7F7F"/>
              </a:solidFill>
              <a:latin typeface="Montserrat"/>
              <a:ea typeface="Montserrat"/>
              <a:cs typeface="Montserrat"/>
              <a:sym typeface="Montserrat"/>
            </a:endParaRPr>
          </a:p>
        </p:txBody>
      </p:sp>
      <p:sp>
        <p:nvSpPr>
          <p:cNvPr id="395" name="Google Shape;395;p4"/>
          <p:cNvSpPr/>
          <p:nvPr/>
        </p:nvSpPr>
        <p:spPr>
          <a:xfrm>
            <a:off x="6085725" y="3438929"/>
            <a:ext cx="2377500" cy="1256100"/>
          </a:xfrm>
          <a:prstGeom prst="rect">
            <a:avLst/>
          </a:prstGeom>
          <a:noFill/>
          <a:ln>
            <a:noFill/>
          </a:ln>
        </p:spPr>
        <p:txBody>
          <a:bodyPr anchorCtr="0" anchor="ctr" bIns="19050" lIns="19050" spcFirstLastPara="1" rIns="19050" wrap="square" tIns="19050">
            <a:noAutofit/>
          </a:bodyPr>
          <a:lstStyle/>
          <a:p>
            <a:pPr indent="0" lvl="0" marL="177800" marR="0" rtl="0" algn="l">
              <a:lnSpc>
                <a:spcPct val="100000"/>
              </a:lnSpc>
              <a:spcBef>
                <a:spcPts val="0"/>
              </a:spcBef>
              <a:spcAft>
                <a:spcPts val="0"/>
              </a:spcAft>
              <a:buClr>
                <a:srgbClr val="000000"/>
              </a:buClr>
              <a:buSzPts val="700"/>
              <a:buFont typeface="Arial"/>
              <a:buNone/>
            </a:pPr>
            <a:r>
              <a:t/>
            </a:r>
            <a:endParaRPr b="0" i="0" sz="1100" u="none" cap="none" strike="noStrike">
              <a:solidFill>
                <a:srgbClr val="000000"/>
              </a:solidFill>
              <a:latin typeface="Arial"/>
              <a:ea typeface="Arial"/>
              <a:cs typeface="Arial"/>
              <a:sym typeface="Arial"/>
            </a:endParaRPr>
          </a:p>
          <a:p>
            <a:pPr indent="-13335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Tailored supports, connections and problem-solving for SMEs in Western Canada</a:t>
            </a:r>
            <a:endParaRPr b="0" i="0" sz="11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a:p>
            <a:pPr indent="-13335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Bringing together entrepreneurs, researchers, firms, and students</a:t>
            </a:r>
            <a:endParaRPr b="0" i="0" sz="1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1100" u="none" cap="none" strike="noStrike">
              <a:solidFill>
                <a:srgbClr val="000000"/>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900"/>
              <a:buFont typeface="Arial"/>
              <a:buNone/>
            </a:pPr>
            <a:r>
              <a:t/>
            </a:r>
            <a:endParaRPr b="0" i="0" sz="11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900"/>
              <a:buFont typeface="Arial"/>
              <a:buNone/>
            </a:pPr>
            <a:r>
              <a:t/>
            </a:r>
            <a:endParaRPr b="0" i="0" sz="11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900"/>
              <a:buFont typeface="Arial"/>
              <a:buNone/>
            </a:pPr>
            <a:r>
              <a:t/>
            </a:r>
            <a:endParaRPr b="0" i="0" sz="1100" u="none" cap="none" strike="noStrike">
              <a:solidFill>
                <a:schemeClr val="dk1"/>
              </a:solidFill>
              <a:latin typeface="Libre Franklin"/>
              <a:ea typeface="Libre Franklin"/>
              <a:cs typeface="Libre Franklin"/>
              <a:sym typeface="Libre Franklin"/>
            </a:endParaRPr>
          </a:p>
        </p:txBody>
      </p:sp>
      <p:pic>
        <p:nvPicPr>
          <p:cNvPr id="396" name="Google Shape;396;p4"/>
          <p:cNvPicPr preferRelativeResize="0"/>
          <p:nvPr/>
        </p:nvPicPr>
        <p:blipFill rotWithShape="1">
          <a:blip r:embed="rId4">
            <a:alphaModFix/>
          </a:blip>
          <a:srcRect b="0" l="0" r="0" t="0"/>
          <a:stretch/>
        </p:blipFill>
        <p:spPr>
          <a:xfrm>
            <a:off x="3972271" y="1490646"/>
            <a:ext cx="728720" cy="707770"/>
          </a:xfrm>
          <a:prstGeom prst="rect">
            <a:avLst/>
          </a:prstGeom>
          <a:noFill/>
          <a:ln>
            <a:noFill/>
          </a:ln>
        </p:spPr>
      </p:pic>
      <p:pic>
        <p:nvPicPr>
          <p:cNvPr id="397" name="Google Shape;397;p4"/>
          <p:cNvPicPr preferRelativeResize="0"/>
          <p:nvPr/>
        </p:nvPicPr>
        <p:blipFill rotWithShape="1">
          <a:blip r:embed="rId5">
            <a:alphaModFix/>
          </a:blip>
          <a:srcRect b="0" l="0" r="0" t="0"/>
          <a:stretch/>
        </p:blipFill>
        <p:spPr>
          <a:xfrm>
            <a:off x="6784721" y="1487041"/>
            <a:ext cx="654166" cy="714998"/>
          </a:xfrm>
          <a:prstGeom prst="rect">
            <a:avLst/>
          </a:prstGeom>
          <a:noFill/>
          <a:ln>
            <a:noFill/>
          </a:ln>
        </p:spPr>
      </p:pic>
      <p:pic>
        <p:nvPicPr>
          <p:cNvPr id="398" name="Google Shape;398;p4"/>
          <p:cNvPicPr preferRelativeResize="0"/>
          <p:nvPr/>
        </p:nvPicPr>
        <p:blipFill rotWithShape="1">
          <a:blip r:embed="rId6">
            <a:alphaModFix/>
          </a:blip>
          <a:srcRect b="0" l="0" r="0" t="0"/>
          <a:stretch/>
        </p:blipFill>
        <p:spPr>
          <a:xfrm>
            <a:off x="433590" y="383142"/>
            <a:ext cx="705267" cy="625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